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46"/>
  </p:notesMasterIdLst>
  <p:sldIdLst>
    <p:sldId id="256" r:id="rId5"/>
    <p:sldId id="257" r:id="rId6"/>
    <p:sldId id="258" r:id="rId7"/>
    <p:sldId id="280" r:id="rId8"/>
    <p:sldId id="281" r:id="rId9"/>
    <p:sldId id="282" r:id="rId10"/>
    <p:sldId id="283" r:id="rId11"/>
    <p:sldId id="284" r:id="rId12"/>
    <p:sldId id="285" r:id="rId13"/>
    <p:sldId id="287" r:id="rId14"/>
    <p:sldId id="288" r:id="rId15"/>
    <p:sldId id="289" r:id="rId16"/>
    <p:sldId id="291" r:id="rId17"/>
    <p:sldId id="290" r:id="rId18"/>
    <p:sldId id="292" r:id="rId19"/>
    <p:sldId id="307" r:id="rId20"/>
    <p:sldId id="261" r:id="rId21"/>
    <p:sldId id="262" r:id="rId22"/>
    <p:sldId id="276" r:id="rId23"/>
    <p:sldId id="279" r:id="rId24"/>
    <p:sldId id="278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1" r:id="rId33"/>
    <p:sldId id="300" r:id="rId34"/>
    <p:sldId id="314" r:id="rId35"/>
    <p:sldId id="311" r:id="rId36"/>
    <p:sldId id="266" r:id="rId37"/>
    <p:sldId id="310" r:id="rId38"/>
    <p:sldId id="302" r:id="rId39"/>
    <p:sldId id="303" r:id="rId40"/>
    <p:sldId id="304" r:id="rId41"/>
    <p:sldId id="305" r:id="rId42"/>
    <p:sldId id="306" r:id="rId43"/>
    <p:sldId id="312" r:id="rId44"/>
    <p:sldId id="313" r:id="rId45"/>
  </p:sldIdLst>
  <p:sldSz cx="9144000" cy="5143500" type="screen16x9"/>
  <p:notesSz cx="6858000" cy="9144000"/>
  <p:embeddedFontLst>
    <p:embeddedFont>
      <p:font typeface="Anton" pitchFamily="2" charset="-18"/>
      <p:regular r:id="rId47"/>
    </p:embeddedFont>
    <p:embeddedFont>
      <p:font typeface="Cambria Math" panose="02040503050406030204" pitchFamily="18" charset="0"/>
      <p:regular r:id="rId48"/>
    </p:embeddedFont>
    <p:embeddedFont>
      <p:font typeface="Fira Sans Condensed" panose="020B0503050000020004" pitchFamily="34" charset="0"/>
      <p:regular r:id="rId49"/>
      <p:bold r:id="rId50"/>
      <p:italic r:id="rId51"/>
      <p:boldItalic r:id="rId52"/>
    </p:embeddedFont>
    <p:embeddedFont>
      <p:font typeface="Fira Sans Condensed Light" panose="020B0403050000020004" pitchFamily="34" charset="0"/>
      <p:regular r:id="rId53"/>
      <p:bold r:id="rId54"/>
      <p:italic r:id="rId55"/>
      <p:boldItalic r:id="rId56"/>
    </p:embeddedFont>
    <p:embeddedFont>
      <p:font typeface="Josefin Slab" pitchFamily="2" charset="0"/>
      <p:regular r:id="rId57"/>
      <p:bold r:id="rId58"/>
      <p:italic r:id="rId59"/>
      <p:boldItalic r:id="rId60"/>
    </p:embeddedFont>
    <p:embeddedFont>
      <p:font typeface="Rajdhani" panose="020B0604020202020204" charset="-18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99C80C-C22C-4BE9-BE0D-B6FF5E16FA4B}" v="31" dt="2021-03-03T19:44:24.238"/>
    <p1510:client id="{A56BB62E-91E3-425D-895C-7DE33027D84E}" v="3" dt="2021-02-11T13:11:29.174"/>
    <p1510:client id="{E28573C6-A734-4C64-BA73-6B4AEE0AC264}" v="16" dt="2021-03-03T20:15:09.0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65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gacsovics Gergő" userId="S::bgeri74@unidebhu.onmicrosoft.com::1b3974f4-9adb-488c-8027-260dafc31672" providerId="AD" clId="Web-{0999C80C-C22C-4BE9-BE0D-B6FF5E16FA4B}"/>
    <pc:docChg chg="modSld">
      <pc:chgData name="Bogacsovics Gergő" userId="S::bgeri74@unidebhu.onmicrosoft.com::1b3974f4-9adb-488c-8027-260dafc31672" providerId="AD" clId="Web-{0999C80C-C22C-4BE9-BE0D-B6FF5E16FA4B}" dt="2021-03-03T19:44:21.816" v="29" actId="20577"/>
      <pc:docMkLst>
        <pc:docMk/>
      </pc:docMkLst>
      <pc:sldChg chg="modSp">
        <pc:chgData name="Bogacsovics Gergő" userId="S::bgeri74@unidebhu.onmicrosoft.com::1b3974f4-9adb-488c-8027-260dafc31672" providerId="AD" clId="Web-{0999C80C-C22C-4BE9-BE0D-B6FF5E16FA4B}" dt="2021-03-03T19:44:21.816" v="29" actId="20577"/>
        <pc:sldMkLst>
          <pc:docMk/>
          <pc:sldMk cId="2399658134" sldId="298"/>
        </pc:sldMkLst>
        <pc:spChg chg="mod">
          <ac:chgData name="Bogacsovics Gergő" userId="S::bgeri74@unidebhu.onmicrosoft.com::1b3974f4-9adb-488c-8027-260dafc31672" providerId="AD" clId="Web-{0999C80C-C22C-4BE9-BE0D-B6FF5E16FA4B}" dt="2021-03-03T19:44:21.816" v="29" actId="20577"/>
          <ac:spMkLst>
            <pc:docMk/>
            <pc:sldMk cId="2399658134" sldId="298"/>
            <ac:spMk id="113" creationId="{00000000-0000-0000-0000-000000000000}"/>
          </ac:spMkLst>
        </pc:spChg>
      </pc:sldChg>
    </pc:docChg>
  </pc:docChgLst>
  <pc:docChgLst>
    <pc:chgData name="Bogacsovics Gergő" userId="S::bgeri74@unidebhu.onmicrosoft.com::1b3974f4-9adb-488c-8027-260dafc31672" providerId="AD" clId="Web-{E28573C6-A734-4C64-BA73-6B4AEE0AC264}"/>
    <pc:docChg chg="addSld modSld">
      <pc:chgData name="Bogacsovics Gergő" userId="S::bgeri74@unidebhu.onmicrosoft.com::1b3974f4-9adb-488c-8027-260dafc31672" providerId="AD" clId="Web-{E28573C6-A734-4C64-BA73-6B4AEE0AC264}" dt="2021-03-03T20:15:09.081" v="14" actId="1076"/>
      <pc:docMkLst>
        <pc:docMk/>
      </pc:docMkLst>
      <pc:sldChg chg="addSp delSp modSp add replId">
        <pc:chgData name="Bogacsovics Gergő" userId="S::bgeri74@unidebhu.onmicrosoft.com::1b3974f4-9adb-488c-8027-260dafc31672" providerId="AD" clId="Web-{E28573C6-A734-4C64-BA73-6B4AEE0AC264}" dt="2021-03-03T20:15:09.081" v="14" actId="1076"/>
        <pc:sldMkLst>
          <pc:docMk/>
          <pc:sldMk cId="2987652963" sldId="314"/>
        </pc:sldMkLst>
        <pc:picChg chg="add del mod">
          <ac:chgData name="Bogacsovics Gergő" userId="S::bgeri74@unidebhu.onmicrosoft.com::1b3974f4-9adb-488c-8027-260dafc31672" providerId="AD" clId="Web-{E28573C6-A734-4C64-BA73-6B4AEE0AC264}" dt="2021-03-03T20:15:09.081" v="14" actId="1076"/>
          <ac:picMkLst>
            <pc:docMk/>
            <pc:sldMk cId="2987652963" sldId="314"/>
            <ac:picMk id="2" creationId="{E32D8E39-DEB4-4E14-8CC4-AAAF783A210C}"/>
          </ac:picMkLst>
        </pc:picChg>
        <pc:picChg chg="add del mod">
          <ac:chgData name="Bogacsovics Gergő" userId="S::bgeri74@unidebhu.onmicrosoft.com::1b3974f4-9adb-488c-8027-260dafc31672" providerId="AD" clId="Web-{E28573C6-A734-4C64-BA73-6B4AEE0AC264}" dt="2021-03-03T20:14:46.236" v="9"/>
          <ac:picMkLst>
            <pc:docMk/>
            <pc:sldMk cId="2987652963" sldId="314"/>
            <ac:picMk id="3" creationId="{FE471260-6036-4A0B-8520-AD240E9014C7}"/>
          </ac:picMkLst>
        </pc:picChg>
        <pc:picChg chg="add del">
          <ac:chgData name="Bogacsovics Gergő" userId="S::bgeri74@unidebhu.onmicrosoft.com::1b3974f4-9adb-488c-8027-260dafc31672" providerId="AD" clId="Web-{E28573C6-A734-4C64-BA73-6B4AEE0AC264}" dt="2021-03-03T20:15:03.424" v="13"/>
          <ac:picMkLst>
            <pc:docMk/>
            <pc:sldMk cId="2987652963" sldId="314"/>
            <ac:picMk id="6" creationId="{A6142596-448E-4420-868E-D833C5B877B3}"/>
          </ac:picMkLst>
        </pc:picChg>
      </pc:sldChg>
    </pc:docChg>
  </pc:docChgLst>
  <pc:docChgLst>
    <pc:chgData name="Lakatos Róbert" userId="S::lakatos.robert@it.unideb.hu::ac7584ac-6032-46fd-a6c5-78fa5f88ad47" providerId="AD" clId="Web-{A56BB62E-91E3-425D-895C-7DE33027D84E}"/>
    <pc:docChg chg="modSld">
      <pc:chgData name="Lakatos Róbert" userId="S::lakatos.robert@it.unideb.hu::ac7584ac-6032-46fd-a6c5-78fa5f88ad47" providerId="AD" clId="Web-{A56BB62E-91E3-425D-895C-7DE33027D84E}" dt="2021-02-11T13:11:26.565" v="1" actId="20577"/>
      <pc:docMkLst>
        <pc:docMk/>
      </pc:docMkLst>
      <pc:sldChg chg="modSp">
        <pc:chgData name="Lakatos Róbert" userId="S::lakatos.robert@it.unideb.hu::ac7584ac-6032-46fd-a6c5-78fa5f88ad47" providerId="AD" clId="Web-{A56BB62E-91E3-425D-895C-7DE33027D84E}" dt="2021-02-11T13:11:26.565" v="1" actId="20577"/>
        <pc:sldMkLst>
          <pc:docMk/>
          <pc:sldMk cId="0" sldId="263"/>
        </pc:sldMkLst>
        <pc:spChg chg="mod">
          <ac:chgData name="Lakatos Róbert" userId="S::lakatos.robert@it.unideb.hu::ac7584ac-6032-46fd-a6c5-78fa5f88ad47" providerId="AD" clId="Web-{A56BB62E-91E3-425D-895C-7DE33027D84E}" dt="2021-02-11T13:11:26.565" v="1" actId="20577"/>
          <ac:spMkLst>
            <pc:docMk/>
            <pc:sldMk cId="0" sldId="263"/>
            <ac:spMk id="1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57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097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70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284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48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98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069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cda3c9555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cda3c9555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cda3c9555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cda3c9555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969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cda3c9555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cda3c9555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446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159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183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929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412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448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468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838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523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1972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865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8005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297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cda3c9555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cda3c9555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2000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47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235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554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922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870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5721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99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3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66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233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463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t.unideb.hu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36802" y="36089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Mondatok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A976AE2D-BCE4-484C-A336-0315A30D3796}"/>
              </a:ext>
            </a:extLst>
          </p:cNvPr>
          <p:cNvSpPr txBox="1"/>
          <p:nvPr/>
        </p:nvSpPr>
        <p:spPr>
          <a:xfrm>
            <a:off x="1473602" y="1159200"/>
            <a:ext cx="22590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Google Shape;113;p24">
            <a:extLst>
              <a:ext uri="{FF2B5EF4-FFF2-40B4-BE49-F238E27FC236}">
                <a16:creationId xmlns:a16="http://schemas.microsoft.com/office/drawing/2014/main" id="{538C293E-A9D6-4A0D-BD10-FF57CFABC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2997" y="1375900"/>
            <a:ext cx="2538599" cy="23917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ctr">
              <a:buNone/>
            </a:pPr>
            <a:r>
              <a:rPr lang="hu-HU" sz="2400" dirty="0"/>
              <a:t>…</a:t>
            </a:r>
            <a:br>
              <a:rPr lang="hu-HU" sz="2400" dirty="0"/>
            </a:br>
            <a:r>
              <a:rPr lang="hu-HU" sz="2400" dirty="0"/>
              <a:t>Ma ismét esős idő van.</a:t>
            </a:r>
          </a:p>
          <a:p>
            <a:pPr marL="0" indent="0" algn="ctr">
              <a:buNone/>
            </a:pPr>
            <a:r>
              <a:rPr lang="hu-HU" sz="2400" dirty="0"/>
              <a:t>A hőmérséklet is visszaesett.</a:t>
            </a:r>
          </a:p>
          <a:p>
            <a:pPr marL="0" indent="0" algn="ctr">
              <a:buNone/>
            </a:pPr>
            <a:r>
              <a:rPr lang="hu-HU" sz="2400" dirty="0"/>
              <a:t>…</a:t>
            </a:r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B21B4449-6A8F-4376-AF38-7FA887B3E844}"/>
              </a:ext>
            </a:extLst>
          </p:cNvPr>
          <p:cNvSpPr/>
          <p:nvPr/>
        </p:nvSpPr>
        <p:spPr>
          <a:xfrm>
            <a:off x="2603102" y="2361600"/>
            <a:ext cx="619200" cy="4203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C9C53275-F0E4-408C-8077-B198898EB966}"/>
              </a:ext>
            </a:extLst>
          </p:cNvPr>
          <p:cNvSpPr txBox="1"/>
          <p:nvPr/>
        </p:nvSpPr>
        <p:spPr>
          <a:xfrm>
            <a:off x="5777100" y="3653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Szavak listája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098044B6-8E24-460D-A04E-13EF44645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161641"/>
              </p:ext>
            </p:extLst>
          </p:nvPr>
        </p:nvGraphicFramePr>
        <p:xfrm>
          <a:off x="3299006" y="2188800"/>
          <a:ext cx="5840090" cy="710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09">
                  <a:extLst>
                    <a:ext uri="{9D8B030D-6E8A-4147-A177-3AD203B41FA5}">
                      <a16:colId xmlns:a16="http://schemas.microsoft.com/office/drawing/2014/main" val="3763901483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030557059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428441977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2717654788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543942476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679943634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010066413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2283988482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280164149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079290729"/>
                    </a:ext>
                  </a:extLst>
                </a:gridCol>
              </a:tblGrid>
              <a:tr h="236848">
                <a:tc>
                  <a:txBody>
                    <a:bodyPr/>
                    <a:lstStyle/>
                    <a:p>
                      <a:pPr algn="ctr"/>
                      <a:r>
                        <a:rPr lang="hu-HU" sz="600" b="1" dirty="0"/>
                        <a:t>Mondatok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ma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ismét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esős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idő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van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a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hőmérséklet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is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visszaesett</a:t>
                      </a:r>
                    </a:p>
                  </a:txBody>
                  <a:tcPr marL="58401" marR="58401" marT="29200" marB="29200" anchor="ctr"/>
                </a:tc>
                <a:extLst>
                  <a:ext uri="{0D108BD9-81ED-4DB2-BD59-A6C34878D82A}">
                    <a16:rowId xmlns:a16="http://schemas.microsoft.com/office/drawing/2014/main" val="2304911797"/>
                  </a:ext>
                </a:extLst>
              </a:tr>
              <a:tr h="236848"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#1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extLst>
                  <a:ext uri="{0D108BD9-81ED-4DB2-BD59-A6C34878D82A}">
                    <a16:rowId xmlns:a16="http://schemas.microsoft.com/office/drawing/2014/main" val="1198102122"/>
                  </a:ext>
                </a:extLst>
              </a:tr>
              <a:tr h="236848"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#2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extLst>
                  <a:ext uri="{0D108BD9-81ED-4DB2-BD59-A6C34878D82A}">
                    <a16:rowId xmlns:a16="http://schemas.microsoft.com/office/drawing/2014/main" val="2194396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829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36802" y="36089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Mondatok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A976AE2D-BCE4-484C-A336-0315A30D3796}"/>
              </a:ext>
            </a:extLst>
          </p:cNvPr>
          <p:cNvSpPr txBox="1"/>
          <p:nvPr/>
        </p:nvSpPr>
        <p:spPr>
          <a:xfrm>
            <a:off x="1473602" y="1159200"/>
            <a:ext cx="22590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Google Shape;113;p24">
            <a:extLst>
              <a:ext uri="{FF2B5EF4-FFF2-40B4-BE49-F238E27FC236}">
                <a16:creationId xmlns:a16="http://schemas.microsoft.com/office/drawing/2014/main" id="{538C293E-A9D6-4A0D-BD10-FF57CFABC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2997" y="1375900"/>
            <a:ext cx="2538599" cy="23917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ctr">
              <a:buNone/>
            </a:pPr>
            <a:r>
              <a:rPr lang="hu-HU" sz="2400" dirty="0"/>
              <a:t>…</a:t>
            </a:r>
            <a:br>
              <a:rPr lang="hu-HU" sz="2400" dirty="0"/>
            </a:br>
            <a:r>
              <a:rPr lang="hu-HU" sz="2400" dirty="0"/>
              <a:t>Ma ismét esős idő van.</a:t>
            </a:r>
          </a:p>
          <a:p>
            <a:pPr marL="0" indent="0" algn="ctr">
              <a:buNone/>
            </a:pPr>
            <a:r>
              <a:rPr lang="hu-HU" sz="2400" dirty="0"/>
              <a:t>A hőmérséklet is visszaesett.</a:t>
            </a:r>
          </a:p>
          <a:p>
            <a:pPr marL="0" indent="0" algn="ctr">
              <a:buNone/>
            </a:pPr>
            <a:r>
              <a:rPr lang="hu-HU" sz="2400" dirty="0"/>
              <a:t>…</a:t>
            </a:r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B21B4449-6A8F-4376-AF38-7FA887B3E844}"/>
              </a:ext>
            </a:extLst>
          </p:cNvPr>
          <p:cNvSpPr/>
          <p:nvPr/>
        </p:nvSpPr>
        <p:spPr>
          <a:xfrm>
            <a:off x="2603102" y="2361600"/>
            <a:ext cx="619200" cy="4203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C9C53275-F0E4-408C-8077-B198898EB966}"/>
              </a:ext>
            </a:extLst>
          </p:cNvPr>
          <p:cNvSpPr txBox="1"/>
          <p:nvPr/>
        </p:nvSpPr>
        <p:spPr>
          <a:xfrm>
            <a:off x="5777100" y="3653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Szavak listája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098044B6-8E24-460D-A04E-13EF44645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2046"/>
              </p:ext>
            </p:extLst>
          </p:nvPr>
        </p:nvGraphicFramePr>
        <p:xfrm>
          <a:off x="3299006" y="2188800"/>
          <a:ext cx="5840090" cy="710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09">
                  <a:extLst>
                    <a:ext uri="{9D8B030D-6E8A-4147-A177-3AD203B41FA5}">
                      <a16:colId xmlns:a16="http://schemas.microsoft.com/office/drawing/2014/main" val="3763901483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030557059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4226238874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2717654788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543942476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679943634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010066413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2283988482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280164149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079290729"/>
                    </a:ext>
                  </a:extLst>
                </a:gridCol>
              </a:tblGrid>
              <a:tr h="236848">
                <a:tc>
                  <a:txBody>
                    <a:bodyPr/>
                    <a:lstStyle/>
                    <a:p>
                      <a:pPr algn="ctr"/>
                      <a:r>
                        <a:rPr lang="hu-HU" sz="600" b="1" dirty="0"/>
                        <a:t>Mondatok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ma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ismét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esős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idő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van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a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hőmérséklet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is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visszaesett</a:t>
                      </a:r>
                    </a:p>
                  </a:txBody>
                  <a:tcPr marL="58401" marR="58401" marT="29200" marB="29200" anchor="ctr"/>
                </a:tc>
                <a:extLst>
                  <a:ext uri="{0D108BD9-81ED-4DB2-BD59-A6C34878D82A}">
                    <a16:rowId xmlns:a16="http://schemas.microsoft.com/office/drawing/2014/main" val="2304911797"/>
                  </a:ext>
                </a:extLst>
              </a:tr>
              <a:tr h="236848"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#1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extLst>
                  <a:ext uri="{0D108BD9-81ED-4DB2-BD59-A6C34878D82A}">
                    <a16:rowId xmlns:a16="http://schemas.microsoft.com/office/drawing/2014/main" val="1198102122"/>
                  </a:ext>
                </a:extLst>
              </a:tr>
              <a:tr h="236848"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#2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extLst>
                  <a:ext uri="{0D108BD9-81ED-4DB2-BD59-A6C34878D82A}">
                    <a16:rowId xmlns:a16="http://schemas.microsoft.com/office/drawing/2014/main" val="2194396467"/>
                  </a:ext>
                </a:extLst>
              </a:tr>
            </a:tbl>
          </a:graphicData>
        </a:graphic>
      </p:graphicFrame>
      <p:sp>
        <p:nvSpPr>
          <p:cNvPr id="3" name="Ellipszis 2">
            <a:extLst>
              <a:ext uri="{FF2B5EF4-FFF2-40B4-BE49-F238E27FC236}">
                <a16:creationId xmlns:a16="http://schemas.microsoft.com/office/drawing/2014/main" id="{AE1BAD27-F7EC-47DA-B04A-AEAB78840E44}"/>
              </a:ext>
            </a:extLst>
          </p:cNvPr>
          <p:cNvSpPr/>
          <p:nvPr/>
        </p:nvSpPr>
        <p:spPr>
          <a:xfrm>
            <a:off x="3985706" y="2112125"/>
            <a:ext cx="5153391" cy="343076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C9A5B69D-3D08-447F-970E-2D867132AD9D}"/>
              </a:ext>
            </a:extLst>
          </p:cNvPr>
          <p:cNvSpPr txBox="1"/>
          <p:nvPr/>
        </p:nvSpPr>
        <p:spPr>
          <a:xfrm>
            <a:off x="5777100" y="1464125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Vocabulary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9691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107900" y="3777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Mondatok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A976AE2D-BCE4-484C-A336-0315A30D3796}"/>
              </a:ext>
            </a:extLst>
          </p:cNvPr>
          <p:cNvSpPr txBox="1"/>
          <p:nvPr/>
        </p:nvSpPr>
        <p:spPr>
          <a:xfrm>
            <a:off x="1473602" y="1159200"/>
            <a:ext cx="22590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Google Shape;113;p24">
            <a:extLst>
              <a:ext uri="{FF2B5EF4-FFF2-40B4-BE49-F238E27FC236}">
                <a16:creationId xmlns:a16="http://schemas.microsoft.com/office/drawing/2014/main" id="{538C293E-A9D6-4A0D-BD10-FF57CFABC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3805" y="1375900"/>
            <a:ext cx="2538599" cy="23917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ctr">
              <a:buNone/>
            </a:pPr>
            <a:r>
              <a:rPr lang="hu-HU" sz="2400" dirty="0"/>
              <a:t>…</a:t>
            </a:r>
            <a:br>
              <a:rPr lang="hu-HU" sz="2400" dirty="0"/>
            </a:br>
            <a:r>
              <a:rPr lang="hu-HU" sz="2400" dirty="0"/>
              <a:t>Ma esős idő van.</a:t>
            </a:r>
          </a:p>
          <a:p>
            <a:pPr marL="0" indent="0" algn="ctr">
              <a:buNone/>
            </a:pPr>
            <a:r>
              <a:rPr lang="hu-HU" sz="2400" dirty="0"/>
              <a:t>A hőmérséklet is visszaesett.</a:t>
            </a:r>
          </a:p>
          <a:p>
            <a:pPr marL="0" indent="0" algn="ctr">
              <a:buNone/>
            </a:pPr>
            <a:r>
              <a:rPr lang="hu-HU" sz="2400" dirty="0"/>
              <a:t>…</a:t>
            </a:r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B21B4449-6A8F-4376-AF38-7FA887B3E844}"/>
              </a:ext>
            </a:extLst>
          </p:cNvPr>
          <p:cNvSpPr/>
          <p:nvPr/>
        </p:nvSpPr>
        <p:spPr>
          <a:xfrm>
            <a:off x="3732602" y="2361600"/>
            <a:ext cx="619200" cy="4203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C9C53275-F0E4-408C-8077-B198898EB966}"/>
              </a:ext>
            </a:extLst>
          </p:cNvPr>
          <p:cNvSpPr txBox="1"/>
          <p:nvPr/>
        </p:nvSpPr>
        <p:spPr>
          <a:xfrm>
            <a:off x="5491950" y="38736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Bag-of-</a:t>
            </a:r>
            <a:r>
              <a:rPr lang="hu-HU" sz="24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words</a:t>
            </a:r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reprezentáció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2" name="Google Shape;113;p24">
            <a:extLst>
              <a:ext uri="{FF2B5EF4-FFF2-40B4-BE49-F238E27FC236}">
                <a16:creationId xmlns:a16="http://schemas.microsoft.com/office/drawing/2014/main" id="{4D082ECE-6BED-4A6F-9F7F-C62B22C35BDC}"/>
              </a:ext>
            </a:extLst>
          </p:cNvPr>
          <p:cNvSpPr txBox="1">
            <a:spLocks/>
          </p:cNvSpPr>
          <p:nvPr/>
        </p:nvSpPr>
        <p:spPr>
          <a:xfrm>
            <a:off x="4572000" y="1375900"/>
            <a:ext cx="4098900" cy="2391700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Font typeface="Fira Sans Condensed Light"/>
              <a:buNone/>
            </a:pPr>
            <a:r>
              <a:rPr lang="hu-HU" sz="2400" dirty="0"/>
              <a:t>…</a:t>
            </a:r>
            <a:br>
              <a:rPr lang="hu-HU" sz="2400" dirty="0"/>
            </a:br>
            <a:r>
              <a:rPr lang="hu-HU" sz="2400" dirty="0"/>
              <a:t>[1, 1, 1, 1, 1, 0, 0, 0, 0]</a:t>
            </a:r>
          </a:p>
          <a:p>
            <a:pPr marL="0" indent="0" algn="ctr">
              <a:buFont typeface="Fira Sans Condensed Light"/>
              <a:buNone/>
            </a:pPr>
            <a:r>
              <a:rPr lang="hu-HU" sz="2400" dirty="0"/>
              <a:t>[0, 0, 0, 0, 0, 1, 1, 1, 1]</a:t>
            </a:r>
          </a:p>
          <a:p>
            <a:pPr marL="0" indent="0" algn="ctr">
              <a:buFont typeface="Fira Sans Condensed Light"/>
              <a:buNone/>
            </a:pPr>
            <a:r>
              <a:rPr lang="hu-HU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431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39799" y="37866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Mondat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A976AE2D-BCE4-484C-A336-0315A30D3796}"/>
              </a:ext>
            </a:extLst>
          </p:cNvPr>
          <p:cNvSpPr txBox="1"/>
          <p:nvPr/>
        </p:nvSpPr>
        <p:spPr>
          <a:xfrm>
            <a:off x="1473602" y="1159200"/>
            <a:ext cx="22590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Google Shape;113;p24">
            <a:extLst>
              <a:ext uri="{FF2B5EF4-FFF2-40B4-BE49-F238E27FC236}">
                <a16:creationId xmlns:a16="http://schemas.microsoft.com/office/drawing/2014/main" id="{538C293E-A9D6-4A0D-BD10-FF57CFABC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385400"/>
            <a:ext cx="2538599" cy="23917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ctr">
              <a:buNone/>
            </a:pPr>
            <a:endParaRPr lang="hu-HU" sz="2400" dirty="0"/>
          </a:p>
          <a:p>
            <a:pPr marL="0" indent="0" algn="ctr">
              <a:buNone/>
            </a:pPr>
            <a:r>
              <a:rPr lang="hu-HU" sz="2400" dirty="0"/>
              <a:t>Ma ismét visszaesett a hőmérséklet.</a:t>
            </a:r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B21B4449-6A8F-4376-AF38-7FA887B3E844}"/>
              </a:ext>
            </a:extLst>
          </p:cNvPr>
          <p:cNvSpPr/>
          <p:nvPr/>
        </p:nvSpPr>
        <p:spPr>
          <a:xfrm>
            <a:off x="2670213" y="2222137"/>
            <a:ext cx="619200" cy="4203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C9C53275-F0E4-408C-8077-B198898EB966}"/>
              </a:ext>
            </a:extLst>
          </p:cNvPr>
          <p:cNvSpPr txBox="1"/>
          <p:nvPr/>
        </p:nvSpPr>
        <p:spPr>
          <a:xfrm>
            <a:off x="5153014" y="38736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Bag-of-</a:t>
            </a:r>
            <a:r>
              <a:rPr lang="hu-HU" sz="24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words</a:t>
            </a:r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reprezentáció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9" name="Táblázat 2">
            <a:extLst>
              <a:ext uri="{FF2B5EF4-FFF2-40B4-BE49-F238E27FC236}">
                <a16:creationId xmlns:a16="http://schemas.microsoft.com/office/drawing/2014/main" id="{99267681-EE76-48A4-826F-02C3D988C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378060"/>
              </p:ext>
            </p:extLst>
          </p:nvPr>
        </p:nvGraphicFramePr>
        <p:xfrm>
          <a:off x="3421027" y="2174400"/>
          <a:ext cx="5722974" cy="515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86">
                  <a:extLst>
                    <a:ext uri="{9D8B030D-6E8A-4147-A177-3AD203B41FA5}">
                      <a16:colId xmlns:a16="http://schemas.microsoft.com/office/drawing/2014/main" val="1030557059"/>
                    </a:ext>
                  </a:extLst>
                </a:gridCol>
                <a:gridCol w="635886">
                  <a:extLst>
                    <a:ext uri="{9D8B030D-6E8A-4147-A177-3AD203B41FA5}">
                      <a16:colId xmlns:a16="http://schemas.microsoft.com/office/drawing/2014/main" val="4226238874"/>
                    </a:ext>
                  </a:extLst>
                </a:gridCol>
                <a:gridCol w="635886">
                  <a:extLst>
                    <a:ext uri="{9D8B030D-6E8A-4147-A177-3AD203B41FA5}">
                      <a16:colId xmlns:a16="http://schemas.microsoft.com/office/drawing/2014/main" val="2717654788"/>
                    </a:ext>
                  </a:extLst>
                </a:gridCol>
                <a:gridCol w="635886">
                  <a:extLst>
                    <a:ext uri="{9D8B030D-6E8A-4147-A177-3AD203B41FA5}">
                      <a16:colId xmlns:a16="http://schemas.microsoft.com/office/drawing/2014/main" val="1543942476"/>
                    </a:ext>
                  </a:extLst>
                </a:gridCol>
                <a:gridCol w="635886">
                  <a:extLst>
                    <a:ext uri="{9D8B030D-6E8A-4147-A177-3AD203B41FA5}">
                      <a16:colId xmlns:a16="http://schemas.microsoft.com/office/drawing/2014/main" val="679943634"/>
                    </a:ext>
                  </a:extLst>
                </a:gridCol>
                <a:gridCol w="635886">
                  <a:extLst>
                    <a:ext uri="{9D8B030D-6E8A-4147-A177-3AD203B41FA5}">
                      <a16:colId xmlns:a16="http://schemas.microsoft.com/office/drawing/2014/main" val="1010066413"/>
                    </a:ext>
                  </a:extLst>
                </a:gridCol>
                <a:gridCol w="635886">
                  <a:extLst>
                    <a:ext uri="{9D8B030D-6E8A-4147-A177-3AD203B41FA5}">
                      <a16:colId xmlns:a16="http://schemas.microsoft.com/office/drawing/2014/main" val="2283988482"/>
                    </a:ext>
                  </a:extLst>
                </a:gridCol>
                <a:gridCol w="635886">
                  <a:extLst>
                    <a:ext uri="{9D8B030D-6E8A-4147-A177-3AD203B41FA5}">
                      <a16:colId xmlns:a16="http://schemas.microsoft.com/office/drawing/2014/main" val="1280164149"/>
                    </a:ext>
                  </a:extLst>
                </a:gridCol>
                <a:gridCol w="635886">
                  <a:extLst>
                    <a:ext uri="{9D8B030D-6E8A-4147-A177-3AD203B41FA5}">
                      <a16:colId xmlns:a16="http://schemas.microsoft.com/office/drawing/2014/main" val="1079290729"/>
                    </a:ext>
                  </a:extLst>
                </a:gridCol>
              </a:tblGrid>
              <a:tr h="257887"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ma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ismét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esős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idő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van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a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hőmérséklet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is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visszaesett</a:t>
                      </a:r>
                    </a:p>
                  </a:txBody>
                  <a:tcPr marL="63589" marR="63589" marT="31794" marB="31794" anchor="ctr"/>
                </a:tc>
                <a:extLst>
                  <a:ext uri="{0D108BD9-81ED-4DB2-BD59-A6C34878D82A}">
                    <a16:rowId xmlns:a16="http://schemas.microsoft.com/office/drawing/2014/main" val="2304911797"/>
                  </a:ext>
                </a:extLst>
              </a:tr>
              <a:tr h="257887"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0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0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0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0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</a:t>
                      </a:r>
                    </a:p>
                  </a:txBody>
                  <a:tcPr marL="63589" marR="63589" marT="31794" marB="31794" anchor="ctr"/>
                </a:tc>
                <a:extLst>
                  <a:ext uri="{0D108BD9-81ED-4DB2-BD59-A6C34878D82A}">
                    <a16:rowId xmlns:a16="http://schemas.microsoft.com/office/drawing/2014/main" val="1198102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14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107900" y="3777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Mondatok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A976AE2D-BCE4-484C-A336-0315A30D3796}"/>
              </a:ext>
            </a:extLst>
          </p:cNvPr>
          <p:cNvSpPr txBox="1"/>
          <p:nvPr/>
        </p:nvSpPr>
        <p:spPr>
          <a:xfrm>
            <a:off x="1473602" y="1159200"/>
            <a:ext cx="22590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Google Shape;113;p24">
            <a:extLst>
              <a:ext uri="{FF2B5EF4-FFF2-40B4-BE49-F238E27FC236}">
                <a16:creationId xmlns:a16="http://schemas.microsoft.com/office/drawing/2014/main" id="{538C293E-A9D6-4A0D-BD10-FF57CFABC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3805" y="1375900"/>
            <a:ext cx="2538599" cy="23917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ctr">
              <a:buNone/>
            </a:pPr>
            <a:endParaRPr lang="hu-HU" sz="2400" dirty="0"/>
          </a:p>
          <a:p>
            <a:pPr marL="0" indent="0" algn="ctr">
              <a:buNone/>
            </a:pPr>
            <a:r>
              <a:rPr lang="hu-HU" sz="2400" dirty="0"/>
              <a:t>Ma ismét visszaesett a hőmérséklet.</a:t>
            </a:r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B21B4449-6A8F-4376-AF38-7FA887B3E844}"/>
              </a:ext>
            </a:extLst>
          </p:cNvPr>
          <p:cNvSpPr/>
          <p:nvPr/>
        </p:nvSpPr>
        <p:spPr>
          <a:xfrm>
            <a:off x="3732602" y="2361600"/>
            <a:ext cx="619200" cy="4203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C9C53275-F0E4-408C-8077-B198898EB966}"/>
              </a:ext>
            </a:extLst>
          </p:cNvPr>
          <p:cNvSpPr txBox="1"/>
          <p:nvPr/>
        </p:nvSpPr>
        <p:spPr>
          <a:xfrm>
            <a:off x="5491950" y="38736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Bag-of-</a:t>
            </a:r>
            <a:r>
              <a:rPr lang="hu-HU" sz="24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words</a:t>
            </a:r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reprezentáció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2" name="Google Shape;113;p24">
            <a:extLst>
              <a:ext uri="{FF2B5EF4-FFF2-40B4-BE49-F238E27FC236}">
                <a16:creationId xmlns:a16="http://schemas.microsoft.com/office/drawing/2014/main" id="{4D082ECE-6BED-4A6F-9F7F-C62B22C35BDC}"/>
              </a:ext>
            </a:extLst>
          </p:cNvPr>
          <p:cNvSpPr txBox="1">
            <a:spLocks/>
          </p:cNvSpPr>
          <p:nvPr/>
        </p:nvSpPr>
        <p:spPr>
          <a:xfrm>
            <a:off x="4572000" y="1375900"/>
            <a:ext cx="4098900" cy="2391700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Font typeface="Fira Sans Condensed Light"/>
              <a:buNone/>
            </a:pPr>
            <a:endParaRPr lang="hu-HU" sz="2400" dirty="0"/>
          </a:p>
          <a:p>
            <a:pPr marL="0" indent="0" algn="ctr">
              <a:buFont typeface="Fira Sans Condensed Light"/>
              <a:buNone/>
            </a:pPr>
            <a:endParaRPr lang="hu-HU" sz="2400" dirty="0"/>
          </a:p>
          <a:p>
            <a:pPr marL="0" indent="0" algn="ctr">
              <a:buFont typeface="Fira Sans Condensed Light"/>
              <a:buNone/>
            </a:pPr>
            <a:r>
              <a:rPr lang="hu-HU" sz="2400" dirty="0"/>
              <a:t>[1, 1, 0, 0, 0, 1, 1, 0, 1]</a:t>
            </a:r>
          </a:p>
          <a:p>
            <a:pPr marL="0" indent="0" algn="ctr">
              <a:buFont typeface="Fira Sans Condensed Light"/>
              <a:buNone/>
            </a:pP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94979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Előnyök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Rendkívül </a:t>
            </a:r>
            <a:r>
              <a:rPr lang="hu-HU" sz="1400" b="1" dirty="0">
                <a:solidFill>
                  <a:srgbClr val="F2F2F2"/>
                </a:solidFill>
              </a:rPr>
              <a:t>egyszerű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b="1" dirty="0">
                <a:solidFill>
                  <a:srgbClr val="F2F2F2"/>
                </a:solidFill>
              </a:rPr>
              <a:t>Kis számításigény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Hátrányok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A sorrendiséggel kapcsolatos információ </a:t>
            </a:r>
            <a:r>
              <a:rPr lang="hu-HU" sz="1400" b="1" dirty="0">
                <a:solidFill>
                  <a:srgbClr val="F2F2F2"/>
                </a:solidFill>
              </a:rPr>
              <a:t>elvész</a:t>
            </a:r>
            <a:r>
              <a:rPr lang="hu-HU" sz="1400" dirty="0">
                <a:solidFill>
                  <a:srgbClr val="F2F2F2"/>
                </a:solidFill>
              </a:rPr>
              <a:t>.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Az ismétlődő szavakat egy csoportba vonja.</a:t>
            </a:r>
            <a:endParaRPr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002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91440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/>
              <a:t>DEMO #1</a:t>
            </a:r>
            <a:br>
              <a:rPr lang="hu-HU" sz="8800" dirty="0"/>
            </a:br>
            <a:r>
              <a:rPr lang="hu-HU" sz="8800" dirty="0"/>
              <a:t>BAG-OF-WORDS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4166479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VEKTOROK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21403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MIÉRT?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58E9C598-E1A6-414B-BB10-B1836D45B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09054"/>
              </p:ext>
            </p:extLst>
          </p:nvPr>
        </p:nvGraphicFramePr>
        <p:xfrm>
          <a:off x="831600" y="1941830"/>
          <a:ext cx="74808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160">
                  <a:extLst>
                    <a:ext uri="{9D8B030D-6E8A-4147-A177-3AD203B41FA5}">
                      <a16:colId xmlns:a16="http://schemas.microsoft.com/office/drawing/2014/main" val="21349889"/>
                    </a:ext>
                  </a:extLst>
                </a:gridCol>
                <a:gridCol w="1496160">
                  <a:extLst>
                    <a:ext uri="{9D8B030D-6E8A-4147-A177-3AD203B41FA5}">
                      <a16:colId xmlns:a16="http://schemas.microsoft.com/office/drawing/2014/main" val="639337852"/>
                    </a:ext>
                  </a:extLst>
                </a:gridCol>
                <a:gridCol w="1496160">
                  <a:extLst>
                    <a:ext uri="{9D8B030D-6E8A-4147-A177-3AD203B41FA5}">
                      <a16:colId xmlns:a16="http://schemas.microsoft.com/office/drawing/2014/main" val="250810439"/>
                    </a:ext>
                  </a:extLst>
                </a:gridCol>
                <a:gridCol w="1496160">
                  <a:extLst>
                    <a:ext uri="{9D8B030D-6E8A-4147-A177-3AD203B41FA5}">
                      <a16:colId xmlns:a16="http://schemas.microsoft.com/office/drawing/2014/main" val="3890319119"/>
                    </a:ext>
                  </a:extLst>
                </a:gridCol>
                <a:gridCol w="1496160">
                  <a:extLst>
                    <a:ext uri="{9D8B030D-6E8A-4147-A177-3AD203B41FA5}">
                      <a16:colId xmlns:a16="http://schemas.microsoft.com/office/drawing/2014/main" val="2343791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Szavak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Dokumentum #1</a:t>
                      </a:r>
                    </a:p>
                    <a:p>
                      <a:pPr algn="ctr"/>
                      <a:r>
                        <a:rPr lang="hu-HU" dirty="0"/>
                        <a:t>(programozás)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Dokumentum #2</a:t>
                      </a:r>
                    </a:p>
                    <a:p>
                      <a:pPr algn="ctr"/>
                      <a:r>
                        <a:rPr lang="hu-HU" dirty="0"/>
                        <a:t>(gépi tanulás)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Dokumentum #3</a:t>
                      </a:r>
                    </a:p>
                    <a:p>
                      <a:pPr algn="ctr"/>
                      <a:r>
                        <a:rPr lang="hu-HU" dirty="0"/>
                        <a:t>(mélytanulás)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Dokumentum #4</a:t>
                      </a:r>
                    </a:p>
                    <a:p>
                      <a:pPr algn="ctr"/>
                      <a:r>
                        <a:rPr lang="hu-HU" dirty="0"/>
                        <a:t>(NLP)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5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Kép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1782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68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Adat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1832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57275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MIÉRT?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333F4EC-B99F-403C-869D-534DF0AD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274"/>
            <a:ext cx="4327200" cy="4083303"/>
          </a:xfrm>
          <a:prstGeom prst="rect">
            <a:avLst/>
          </a:prstGeom>
        </p:spPr>
      </p:pic>
      <p:graphicFrame>
        <p:nvGraphicFramePr>
          <p:cNvPr id="8" name="Táblázat 2">
            <a:extLst>
              <a:ext uri="{FF2B5EF4-FFF2-40B4-BE49-F238E27FC236}">
                <a16:creationId xmlns:a16="http://schemas.microsoft.com/office/drawing/2014/main" id="{07401DD3-275F-4FF9-A032-03ECA413C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910657"/>
              </p:ext>
            </p:extLst>
          </p:nvPr>
        </p:nvGraphicFramePr>
        <p:xfrm>
          <a:off x="4327200" y="2571750"/>
          <a:ext cx="4816800" cy="956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360">
                  <a:extLst>
                    <a:ext uri="{9D8B030D-6E8A-4147-A177-3AD203B41FA5}">
                      <a16:colId xmlns:a16="http://schemas.microsoft.com/office/drawing/2014/main" val="21349889"/>
                    </a:ext>
                  </a:extLst>
                </a:gridCol>
                <a:gridCol w="963360">
                  <a:extLst>
                    <a:ext uri="{9D8B030D-6E8A-4147-A177-3AD203B41FA5}">
                      <a16:colId xmlns:a16="http://schemas.microsoft.com/office/drawing/2014/main" val="639337852"/>
                    </a:ext>
                  </a:extLst>
                </a:gridCol>
                <a:gridCol w="963360">
                  <a:extLst>
                    <a:ext uri="{9D8B030D-6E8A-4147-A177-3AD203B41FA5}">
                      <a16:colId xmlns:a16="http://schemas.microsoft.com/office/drawing/2014/main" val="250810439"/>
                    </a:ext>
                  </a:extLst>
                </a:gridCol>
                <a:gridCol w="963360">
                  <a:extLst>
                    <a:ext uri="{9D8B030D-6E8A-4147-A177-3AD203B41FA5}">
                      <a16:colId xmlns:a16="http://schemas.microsoft.com/office/drawing/2014/main" val="3890319119"/>
                    </a:ext>
                  </a:extLst>
                </a:gridCol>
                <a:gridCol w="963360">
                  <a:extLst>
                    <a:ext uri="{9D8B030D-6E8A-4147-A177-3AD203B41FA5}">
                      <a16:colId xmlns:a16="http://schemas.microsoft.com/office/drawing/2014/main" val="2343791810"/>
                    </a:ext>
                  </a:extLst>
                </a:gridCol>
              </a:tblGrid>
              <a:tr h="478694"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Szavak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Dokumentum #1</a:t>
                      </a:r>
                    </a:p>
                    <a:p>
                      <a:pPr algn="ctr"/>
                      <a:r>
                        <a:rPr lang="hu-HU" sz="900" dirty="0"/>
                        <a:t>(programozás)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Dokumentum #2</a:t>
                      </a:r>
                    </a:p>
                    <a:p>
                      <a:pPr algn="ctr"/>
                      <a:r>
                        <a:rPr lang="hu-HU" sz="900" dirty="0"/>
                        <a:t>(gépi tanulás)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Dokumentum #3</a:t>
                      </a:r>
                    </a:p>
                    <a:p>
                      <a:pPr algn="ctr"/>
                      <a:r>
                        <a:rPr lang="hu-HU" sz="900" dirty="0"/>
                        <a:t>(mélytanulás)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Dokumentum #4</a:t>
                      </a:r>
                    </a:p>
                    <a:p>
                      <a:pPr algn="ctr"/>
                      <a:r>
                        <a:rPr lang="hu-HU" sz="900" dirty="0"/>
                        <a:t>(NLP)</a:t>
                      </a:r>
                    </a:p>
                  </a:txBody>
                  <a:tcPr marL="58877" marR="58877" marT="29439" marB="29439"/>
                </a:tc>
                <a:extLst>
                  <a:ext uri="{0D108BD9-81ED-4DB2-BD59-A6C34878D82A}">
                    <a16:rowId xmlns:a16="http://schemas.microsoft.com/office/drawing/2014/main" val="133058082"/>
                  </a:ext>
                </a:extLst>
              </a:tr>
              <a:tr h="238779"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Kép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1278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587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1782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128</a:t>
                      </a:r>
                    </a:p>
                  </a:txBody>
                  <a:tcPr marL="58877" marR="58877" marT="29439" marB="29439"/>
                </a:tc>
                <a:extLst>
                  <a:ext uri="{0D108BD9-81ED-4DB2-BD59-A6C34878D82A}">
                    <a16:rowId xmlns:a16="http://schemas.microsoft.com/office/drawing/2014/main" val="1480686188"/>
                  </a:ext>
                </a:extLst>
              </a:tr>
              <a:tr h="238779"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Adat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1832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2871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3549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1872</a:t>
                      </a:r>
                    </a:p>
                  </a:txBody>
                  <a:tcPr marL="58877" marR="58877" marT="29439" marB="29439"/>
                </a:tc>
                <a:extLst>
                  <a:ext uri="{0D108BD9-81ED-4DB2-BD59-A6C34878D82A}">
                    <a16:rowId xmlns:a16="http://schemas.microsoft.com/office/drawing/2014/main" val="3608572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68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MAGASABB DIMENZIÓK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5" name="Táblázat 2">
            <a:extLst>
              <a:ext uri="{FF2B5EF4-FFF2-40B4-BE49-F238E27FC236}">
                <a16:creationId xmlns:a16="http://schemas.microsoft.com/office/drawing/2014/main" id="{5681CBBC-D62F-41FA-9B54-F6CBFA992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473997"/>
              </p:ext>
            </p:extLst>
          </p:nvPr>
        </p:nvGraphicFramePr>
        <p:xfrm>
          <a:off x="831600" y="1385570"/>
          <a:ext cx="74808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160">
                  <a:extLst>
                    <a:ext uri="{9D8B030D-6E8A-4147-A177-3AD203B41FA5}">
                      <a16:colId xmlns:a16="http://schemas.microsoft.com/office/drawing/2014/main" val="21349889"/>
                    </a:ext>
                  </a:extLst>
                </a:gridCol>
                <a:gridCol w="1496160">
                  <a:extLst>
                    <a:ext uri="{9D8B030D-6E8A-4147-A177-3AD203B41FA5}">
                      <a16:colId xmlns:a16="http://schemas.microsoft.com/office/drawing/2014/main" val="639337852"/>
                    </a:ext>
                  </a:extLst>
                </a:gridCol>
                <a:gridCol w="1496160">
                  <a:extLst>
                    <a:ext uri="{9D8B030D-6E8A-4147-A177-3AD203B41FA5}">
                      <a16:colId xmlns:a16="http://schemas.microsoft.com/office/drawing/2014/main" val="250810439"/>
                    </a:ext>
                  </a:extLst>
                </a:gridCol>
                <a:gridCol w="1496160">
                  <a:extLst>
                    <a:ext uri="{9D8B030D-6E8A-4147-A177-3AD203B41FA5}">
                      <a16:colId xmlns:a16="http://schemas.microsoft.com/office/drawing/2014/main" val="3890319119"/>
                    </a:ext>
                  </a:extLst>
                </a:gridCol>
                <a:gridCol w="1496160">
                  <a:extLst>
                    <a:ext uri="{9D8B030D-6E8A-4147-A177-3AD203B41FA5}">
                      <a16:colId xmlns:a16="http://schemas.microsoft.com/office/drawing/2014/main" val="2343791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Szavak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Dokumentum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Dokumentum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Dokumentum #3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Dokumentum #4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5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68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Osztály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57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Gravitáció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837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Tömeg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436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Gyerek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6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46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375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/>
              <a:t>HOGYAN TOVÁBB?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Vannak </a:t>
            </a:r>
            <a:r>
              <a:rPr lang="hu-HU" sz="1500" dirty="0" err="1">
                <a:solidFill>
                  <a:srgbClr val="F2F2F2"/>
                </a:solidFill>
              </a:rPr>
              <a:t>vektoraink</a:t>
            </a:r>
            <a:endParaRPr lang="hu-HU" sz="15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Könnyen </a:t>
            </a:r>
            <a:r>
              <a:rPr lang="hu-HU" sz="1400" dirty="0" err="1">
                <a:solidFill>
                  <a:srgbClr val="F2F2F2"/>
                </a:solidFill>
              </a:rPr>
              <a:t>számíthatóak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Kompaktak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„Egyértelműek” (emlékeztető: szavak sorrendjéről nincs információnk)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b="1" dirty="0">
                <a:solidFill>
                  <a:srgbClr val="F2F2F2"/>
                </a:solidFill>
              </a:rPr>
              <a:t>Hogyan tovább?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Vektorműveletek </a:t>
            </a:r>
            <a:r>
              <a:rPr lang="hu-HU" sz="1400" dirty="0" err="1">
                <a:solidFill>
                  <a:srgbClr val="F2F2F2"/>
                </a:solidFill>
              </a:rPr>
              <a:t>defináltak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Vektorok (mondatok, dokumentumok) </a:t>
            </a:r>
            <a:r>
              <a:rPr lang="hu-HU" sz="1400" b="1" dirty="0">
                <a:solidFill>
                  <a:srgbClr val="F2F2F2"/>
                </a:solidFill>
              </a:rPr>
              <a:t>összehasonlítása</a:t>
            </a:r>
            <a:r>
              <a:rPr lang="hu-HU" sz="1400" dirty="0">
                <a:solidFill>
                  <a:srgbClr val="F2F2F2"/>
                </a:solidFill>
              </a:rPr>
              <a:t>?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Vektorok közötti </a:t>
            </a:r>
            <a:r>
              <a:rPr lang="hu-HU" sz="1400" b="1" dirty="0">
                <a:solidFill>
                  <a:srgbClr val="F2F2F2"/>
                </a:solidFill>
              </a:rPr>
              <a:t>kapcsolatok értelmezése</a:t>
            </a:r>
            <a:r>
              <a:rPr lang="hu-HU" sz="1400" dirty="0">
                <a:solidFill>
                  <a:srgbClr val="F2F2F2"/>
                </a:solidFill>
              </a:rPr>
              <a:t>?</a:t>
            </a:r>
            <a:endParaRPr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1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HASONLÓSÁGI METRIKÁK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Euklideszi távolság (</a:t>
            </a:r>
            <a:r>
              <a:rPr lang="hu-HU" sz="1500" dirty="0" err="1">
                <a:solidFill>
                  <a:srgbClr val="F2F2F2"/>
                </a:solidFill>
              </a:rPr>
              <a:t>Euclidean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distance</a:t>
            </a:r>
            <a:r>
              <a:rPr lang="hu-HU" sz="1500" dirty="0">
                <a:solidFill>
                  <a:srgbClr val="F2F2F2"/>
                </a:solidFill>
              </a:rPr>
              <a:t>)</a:t>
            </a:r>
            <a:endParaRPr lang="hu-HU" sz="1400" dirty="0">
              <a:solidFill>
                <a:srgbClr val="F2F2F2"/>
              </a:solidFill>
            </a:endParaRP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Koszinusz hasonlóság (</a:t>
            </a:r>
            <a:r>
              <a:rPr lang="hu-HU" sz="1500" dirty="0" err="1">
                <a:solidFill>
                  <a:srgbClr val="F2F2F2"/>
                </a:solidFill>
              </a:rPr>
              <a:t>Cosine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similarity</a:t>
            </a:r>
            <a:r>
              <a:rPr lang="hu-HU" sz="1500" dirty="0">
                <a:solidFill>
                  <a:srgbClr val="F2F2F2"/>
                </a:solidFill>
              </a:rPr>
              <a:t>)</a:t>
            </a:r>
            <a:endParaRPr sz="15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83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HASONLÓSÁGI METRIKÁK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Euklideszi távolság (</a:t>
            </a:r>
            <a:r>
              <a:rPr lang="hu-HU" sz="1500" dirty="0" err="1">
                <a:solidFill>
                  <a:srgbClr val="F2F2F2"/>
                </a:solidFill>
              </a:rPr>
              <a:t>Euclidean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distance</a:t>
            </a:r>
            <a:r>
              <a:rPr lang="hu-HU" sz="1500" dirty="0">
                <a:solidFill>
                  <a:srgbClr val="F2F2F2"/>
                </a:solidFill>
              </a:rPr>
              <a:t>)</a:t>
            </a:r>
            <a:endParaRPr lang="hu-HU" sz="1400" dirty="0">
              <a:solidFill>
                <a:srgbClr val="F2F2F2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202D140-4E27-4F91-B8E4-4447CF74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88" y="1749599"/>
            <a:ext cx="3008876" cy="3008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48;p29">
                <a:extLst>
                  <a:ext uri="{FF2B5EF4-FFF2-40B4-BE49-F238E27FC236}">
                    <a16:creationId xmlns:a16="http://schemas.microsoft.com/office/drawing/2014/main" id="{98EAE5C7-5220-4E7C-BF61-E030F18E975F}"/>
                  </a:ext>
                </a:extLst>
              </p:cNvPr>
              <p:cNvSpPr txBox="1"/>
              <p:nvPr/>
            </p:nvSpPr>
            <p:spPr>
              <a:xfrm>
                <a:off x="4434365" y="2578587"/>
                <a:ext cx="3989636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hu-HU" sz="28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d(</a:t>
                </a:r>
                <a14:m>
                  <m:oMath xmlns:m="http://schemas.openxmlformats.org/officeDocument/2006/math">
                    <m:r>
                      <a:rPr lang="hu-HU" sz="2800" i="1" dirty="0">
                        <a:solidFill>
                          <a:srgbClr val="F3F3F3"/>
                        </a:solidFill>
                        <a:latin typeface="Cambria Math" panose="02040503050406030204" pitchFamily="18" charset="0"/>
                        <a:sym typeface="Fira Sans Condensed Light"/>
                      </a:rPr>
                      <m:t>𝑣</m:t>
                    </m:r>
                  </m:oMath>
                </a14:m>
                <a:r>
                  <a:rPr lang="hu-HU" sz="28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, </a:t>
                </a:r>
                <a14:m>
                  <m:oMath xmlns:m="http://schemas.openxmlformats.org/officeDocument/2006/math">
                    <m:r>
                      <a:rPr lang="hu-HU" sz="2800" i="1" dirty="0">
                        <a:solidFill>
                          <a:srgbClr val="F3F3F3"/>
                        </a:solidFill>
                        <a:latin typeface="Cambria Math" panose="02040503050406030204" pitchFamily="18" charset="0"/>
                        <a:sym typeface="Fira Sans Condensed Light"/>
                      </a:rPr>
                      <m:t>𝑢</m:t>
                    </m:r>
                  </m:oMath>
                </a14:m>
                <a:r>
                  <a:rPr lang="hu-HU" sz="28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sz="2800" i="1" dirty="0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hu-HU" sz="2800" i="1" dirty="0" err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sym typeface="Fira Sans Condensed Light"/>
                              </a:rPr>
                            </m:ctrlPr>
                          </m:naryPr>
                          <m:sub>
                            <m:r>
                              <a:rPr lang="hu-HU" sz="2800" i="1" dirty="0" err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sym typeface="Fira Sans Condensed Light"/>
                              </a:rPr>
                              <m:t>𝑖</m:t>
                            </m:r>
                            <m:r>
                              <a:rPr lang="hu-HU" sz="2800" i="0" dirty="0" err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sym typeface="Fira Sans Condensed Light"/>
                              </a:rPr>
                              <m:t>=1</m:t>
                            </m:r>
                          </m:sub>
                          <m:sup>
                            <m:r>
                              <a:rPr lang="hu-HU" sz="2800" i="1" dirty="0" err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sym typeface="Fira Sans Condensed Light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hu-HU" sz="2800" i="1" dirty="0" err="1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sym typeface="Fira Sans Condensed Light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hu-HU" sz="2800" i="1" dirty="0" err="1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sym typeface="Fira Sans Condensed Light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hu-HU" sz="2800" i="0" dirty="0" err="1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sym typeface="Fira Sans Condensed Light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hu-HU" sz="2800" i="0" dirty="0" err="1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sym typeface="Fira Sans Condensed Light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sz="2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8" name="Google Shape;148;p29">
                <a:extLst>
                  <a:ext uri="{FF2B5EF4-FFF2-40B4-BE49-F238E27FC236}">
                    <a16:creationId xmlns:a16="http://schemas.microsoft.com/office/drawing/2014/main" id="{98EAE5C7-5220-4E7C-BF61-E030F18E9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365" y="2578587"/>
                <a:ext cx="3989636" cy="626400"/>
              </a:xfrm>
              <a:prstGeom prst="rect">
                <a:avLst/>
              </a:prstGeom>
              <a:blipFill>
                <a:blip r:embed="rId4"/>
                <a:stretch>
                  <a:fillRect l="-2137" b="-213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340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HASONLÓSÁGI METRIKÁK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Euklideszi távolság - </a:t>
            </a:r>
            <a:r>
              <a:rPr lang="hu-HU" sz="1500" b="1" dirty="0">
                <a:solidFill>
                  <a:srgbClr val="F2F2F2"/>
                </a:solidFill>
              </a:rPr>
              <a:t>gondok</a:t>
            </a:r>
            <a:endParaRPr lang="hu-HU" sz="1400" b="1" dirty="0">
              <a:solidFill>
                <a:srgbClr val="F2F2F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48;p29">
                <a:extLst>
                  <a:ext uri="{FF2B5EF4-FFF2-40B4-BE49-F238E27FC236}">
                    <a16:creationId xmlns:a16="http://schemas.microsoft.com/office/drawing/2014/main" id="{98EAE5C7-5220-4E7C-BF61-E030F18E975F}"/>
                  </a:ext>
                </a:extLst>
              </p:cNvPr>
              <p:cNvSpPr txBox="1"/>
              <p:nvPr/>
            </p:nvSpPr>
            <p:spPr>
              <a:xfrm>
                <a:off x="4434365" y="2578587"/>
                <a:ext cx="3989636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hu-HU" sz="28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d(</a:t>
                </a:r>
                <a14:m>
                  <m:oMath xmlns:m="http://schemas.openxmlformats.org/officeDocument/2006/math">
                    <m:r>
                      <a:rPr lang="hu-HU" sz="2800" i="1" dirty="0">
                        <a:solidFill>
                          <a:srgbClr val="F3F3F3"/>
                        </a:solidFill>
                        <a:latin typeface="Cambria Math" panose="02040503050406030204" pitchFamily="18" charset="0"/>
                        <a:sym typeface="Fira Sans Condensed Light"/>
                      </a:rPr>
                      <m:t>𝑣</m:t>
                    </m:r>
                  </m:oMath>
                </a14:m>
                <a:r>
                  <a:rPr lang="hu-HU" sz="28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, </a:t>
                </a:r>
                <a14:m>
                  <m:oMath xmlns:m="http://schemas.openxmlformats.org/officeDocument/2006/math">
                    <m:r>
                      <a:rPr lang="hu-HU" sz="2800" i="1" dirty="0">
                        <a:solidFill>
                          <a:srgbClr val="F3F3F3"/>
                        </a:solidFill>
                        <a:latin typeface="Cambria Math" panose="02040503050406030204" pitchFamily="18" charset="0"/>
                        <a:sym typeface="Fira Sans Condensed Light"/>
                      </a:rPr>
                      <m:t>𝑢</m:t>
                    </m:r>
                  </m:oMath>
                </a14:m>
                <a:r>
                  <a:rPr lang="hu-HU" sz="28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sz="2800" i="1" dirty="0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hu-HU" sz="2800" i="1" dirty="0" err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sym typeface="Fira Sans Condensed Light"/>
                              </a:rPr>
                            </m:ctrlPr>
                          </m:naryPr>
                          <m:sub>
                            <m:r>
                              <a:rPr lang="hu-HU" sz="2800" i="1" dirty="0" err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sym typeface="Fira Sans Condensed Light"/>
                              </a:rPr>
                              <m:t>𝑖</m:t>
                            </m:r>
                            <m:r>
                              <a:rPr lang="hu-HU" sz="2800" i="0" dirty="0" err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sym typeface="Fira Sans Condensed Light"/>
                              </a:rPr>
                              <m:t>=1</m:t>
                            </m:r>
                          </m:sub>
                          <m:sup>
                            <m:r>
                              <a:rPr lang="hu-HU" sz="2800" i="1" dirty="0" err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sym typeface="Fira Sans Condensed Light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hu-HU" sz="2800" i="1" dirty="0" err="1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sym typeface="Fira Sans Condensed Light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hu-HU" sz="2800" i="1" dirty="0" err="1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sym typeface="Fira Sans Condensed Light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hu-HU" sz="2800" i="0" dirty="0" err="1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sym typeface="Fira Sans Condensed Light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hu-HU" sz="2800" i="0" dirty="0" err="1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sym typeface="Fira Sans Condensed Light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sz="2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8" name="Google Shape;148;p29">
                <a:extLst>
                  <a:ext uri="{FF2B5EF4-FFF2-40B4-BE49-F238E27FC236}">
                    <a16:creationId xmlns:a16="http://schemas.microsoft.com/office/drawing/2014/main" id="{98EAE5C7-5220-4E7C-BF61-E030F18E9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365" y="2578587"/>
                <a:ext cx="3989636" cy="626400"/>
              </a:xfrm>
              <a:prstGeom prst="rect">
                <a:avLst/>
              </a:prstGeom>
              <a:blipFill>
                <a:blip r:embed="rId3"/>
                <a:stretch>
                  <a:fillRect l="-2137" b="-213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Kép 8">
            <a:extLst>
              <a:ext uri="{FF2B5EF4-FFF2-40B4-BE49-F238E27FC236}">
                <a16:creationId xmlns:a16="http://schemas.microsoft.com/office/drawing/2014/main" id="{7D5AA87F-C65B-40A0-9276-40E45D16F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489" y="1749600"/>
            <a:ext cx="3008876" cy="300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96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HASONLÓSÁGI METRIKÁK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Koszinusz hasonlóság</a:t>
            </a:r>
            <a:endParaRPr lang="hu-HU" sz="1400" b="1" dirty="0">
              <a:solidFill>
                <a:srgbClr val="F2F2F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48;p29">
                <a:extLst>
                  <a:ext uri="{FF2B5EF4-FFF2-40B4-BE49-F238E27FC236}">
                    <a16:creationId xmlns:a16="http://schemas.microsoft.com/office/drawing/2014/main" id="{98EAE5C7-5220-4E7C-BF61-E030F18E975F}"/>
                  </a:ext>
                </a:extLst>
              </p:cNvPr>
              <p:cNvSpPr txBox="1"/>
              <p:nvPr/>
            </p:nvSpPr>
            <p:spPr>
              <a:xfrm>
                <a:off x="4434365" y="2578587"/>
                <a:ext cx="3989636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800" i="1" dirty="0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800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hu-HU" sz="2800" i="0" dirty="0" err="1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sym typeface="Fira Sans Condensed Light"/>
                        </a:rPr>
                        <m:t>=</m:t>
                      </m:r>
                      <m:f>
                        <m:fPr>
                          <m:ctrlPr>
                            <a:rPr lang="hu-HU" sz="2800" i="1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fPr>
                        <m:num>
                          <m:r>
                            <a:rPr lang="hu-HU" sz="2800" i="1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𝑣</m:t>
                          </m:r>
                          <m:r>
                            <a:rPr lang="hu-HU" sz="2800" i="0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⋅</m:t>
                          </m:r>
                          <m:r>
                            <a:rPr lang="hu-HU" sz="2800" i="1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𝑣</m:t>
                              </m:r>
                            </m:e>
                          </m:d>
                          <m:r>
                            <a:rPr lang="hu-HU" sz="2800" i="0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⋅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𝑢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sz="2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8" name="Google Shape;148;p29">
                <a:extLst>
                  <a:ext uri="{FF2B5EF4-FFF2-40B4-BE49-F238E27FC236}">
                    <a16:creationId xmlns:a16="http://schemas.microsoft.com/office/drawing/2014/main" id="{98EAE5C7-5220-4E7C-BF61-E030F18E9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365" y="2578587"/>
                <a:ext cx="3989636" cy="626400"/>
              </a:xfrm>
              <a:prstGeom prst="rect">
                <a:avLst/>
              </a:prstGeom>
              <a:blipFill>
                <a:blip r:embed="rId3"/>
                <a:stretch>
                  <a:fillRect t="-3883" b="-135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Kép 9">
            <a:extLst>
              <a:ext uri="{FF2B5EF4-FFF2-40B4-BE49-F238E27FC236}">
                <a16:creationId xmlns:a16="http://schemas.microsoft.com/office/drawing/2014/main" id="{D51B5462-A7F7-4E4D-8EC6-38629E586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488" y="1749600"/>
            <a:ext cx="2980287" cy="300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8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HASONLÓSÁGI METRIKÁK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Koszinusz hasonlóság</a:t>
            </a:r>
            <a:endParaRPr lang="hu-HU" sz="1400" b="1" dirty="0">
              <a:solidFill>
                <a:srgbClr val="F2F2F2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1711EDE5-2E73-447D-BFD1-768A2F645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88" y="1749600"/>
            <a:ext cx="3016108" cy="3008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48;p29">
                <a:extLst>
                  <a:ext uri="{FF2B5EF4-FFF2-40B4-BE49-F238E27FC236}">
                    <a16:creationId xmlns:a16="http://schemas.microsoft.com/office/drawing/2014/main" id="{FA1DB9AF-33DA-427C-9079-A94618B46A45}"/>
                  </a:ext>
                </a:extLst>
              </p:cNvPr>
              <p:cNvSpPr txBox="1"/>
              <p:nvPr/>
            </p:nvSpPr>
            <p:spPr>
              <a:xfrm>
                <a:off x="4434365" y="2578587"/>
                <a:ext cx="3989636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800" i="1" dirty="0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800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hu-HU" sz="2800" i="0" dirty="0" err="1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sym typeface="Fira Sans Condensed Light"/>
                        </a:rPr>
                        <m:t>=</m:t>
                      </m:r>
                      <m:f>
                        <m:fPr>
                          <m:ctrlPr>
                            <a:rPr lang="hu-HU" sz="2800" i="1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fPr>
                        <m:num>
                          <m:r>
                            <a:rPr lang="hu-HU" sz="2800" i="1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𝑣</m:t>
                          </m:r>
                          <m:r>
                            <a:rPr lang="hu-HU" sz="2800" i="0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⋅</m:t>
                          </m:r>
                          <m:r>
                            <a:rPr lang="hu-HU" sz="2800" i="1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𝑣</m:t>
                              </m:r>
                            </m:e>
                          </m:d>
                          <m:r>
                            <a:rPr lang="hu-HU" sz="2800" i="0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⋅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𝑢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sz="2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11" name="Google Shape;148;p29">
                <a:extLst>
                  <a:ext uri="{FF2B5EF4-FFF2-40B4-BE49-F238E27FC236}">
                    <a16:creationId xmlns:a16="http://schemas.microsoft.com/office/drawing/2014/main" id="{FA1DB9AF-33DA-427C-9079-A94618B46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365" y="2578587"/>
                <a:ext cx="3989636" cy="626400"/>
              </a:xfrm>
              <a:prstGeom prst="rect">
                <a:avLst/>
              </a:prstGeom>
              <a:blipFill>
                <a:blip r:embed="rId4"/>
                <a:stretch>
                  <a:fillRect t="-3883" b="-135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895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KOSZINUSZ HASONLÓSÁG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Elvárások: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Ha két vektor „nagyon” hasonló (maximum) -&gt; 1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Ha két vektor egyáltalán nem hasonló -&gt; 0</a:t>
            </a:r>
          </a:p>
          <a:p>
            <a:pPr lvl="1" indent="-311150">
              <a:lnSpc>
                <a:spcPct val="114999"/>
              </a:lnSpc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Ha két vektor "nagyon" nem hasonló (minimum) -&gt; -1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Egyébként -&gt; [-1, 1] intervallum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400" b="1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58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KOSZINUSZ HASONLÓSÁG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Google Shape;113;p2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3801599"/>
                <a:ext cx="7704000" cy="1341901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14:m>
                  <m:oMath xmlns:m="http://schemas.openxmlformats.org/officeDocument/2006/math">
                    <m:r>
                      <a:rPr lang="hu-HU" sz="28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sz="2800" b="1" dirty="0">
                    <a:solidFill>
                      <a:srgbClr val="F2F2F2"/>
                    </a:solidFill>
                  </a:rPr>
                  <a:t> </a:t>
                </a:r>
                <a:r>
                  <a:rPr lang="hu-HU" sz="2800" dirty="0">
                    <a:solidFill>
                      <a:srgbClr val="F2F2F2"/>
                    </a:solidFill>
                  </a:rPr>
                  <a:t>= 90°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800" dirty="0">
                    <a:solidFill>
                      <a:srgbClr val="F2F2F2"/>
                    </a:solidFill>
                  </a:rPr>
                  <a:t>cos(</a:t>
                </a:r>
                <a14:m>
                  <m:oMath xmlns:m="http://schemas.openxmlformats.org/officeDocument/2006/math">
                    <m:r>
                      <a:rPr lang="hu-HU" sz="2800" b="1" i="1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sz="2800" dirty="0">
                    <a:solidFill>
                      <a:srgbClr val="F2F2F2"/>
                    </a:solidFill>
                  </a:rPr>
                  <a:t>) = 0</a:t>
                </a:r>
              </a:p>
            </p:txBody>
          </p:sp>
        </mc:Choice>
        <mc:Fallback xmlns="">
          <p:sp>
            <p:nvSpPr>
              <p:cNvPr id="113" name="Google Shape;113;p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3801599"/>
                <a:ext cx="7704000" cy="1341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>
            <a:extLst>
              <a:ext uri="{FF2B5EF4-FFF2-40B4-BE49-F238E27FC236}">
                <a16:creationId xmlns:a16="http://schemas.microsoft.com/office/drawing/2014/main" id="{FB854D62-58AF-498B-A116-CCE63344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4888"/>
            <a:ext cx="9144000" cy="277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16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KOSZINUSZ HASONLÓSÁG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Google Shape;113;p2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3801599"/>
                <a:ext cx="7704000" cy="1341901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14:m>
                  <m:oMath xmlns:m="http://schemas.openxmlformats.org/officeDocument/2006/math">
                    <m:r>
                      <a:rPr lang="hu-HU" sz="28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sz="2800" b="1" dirty="0">
                    <a:solidFill>
                      <a:srgbClr val="F2F2F2"/>
                    </a:solidFill>
                  </a:rPr>
                  <a:t> </a:t>
                </a:r>
                <a:r>
                  <a:rPr lang="hu-HU" sz="2800" dirty="0">
                    <a:solidFill>
                      <a:srgbClr val="F2F2F2"/>
                    </a:solidFill>
                  </a:rPr>
                  <a:t>= 45°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800" dirty="0">
                    <a:solidFill>
                      <a:srgbClr val="F2F2F2"/>
                    </a:solidFill>
                  </a:rPr>
                  <a:t>cos(</a:t>
                </a:r>
                <a14:m>
                  <m:oMath xmlns:m="http://schemas.openxmlformats.org/officeDocument/2006/math">
                    <m:r>
                      <a:rPr lang="hu-HU" sz="2800" b="1" i="1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sz="2800" dirty="0">
                    <a:solidFill>
                      <a:srgbClr val="F2F2F2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hu-HU" sz="280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hu-HU" sz="2800" dirty="0">
                    <a:solidFill>
                      <a:srgbClr val="F2F2F2"/>
                    </a:solidFill>
                  </a:rPr>
                  <a:t> 0.53</a:t>
                </a:r>
              </a:p>
            </p:txBody>
          </p:sp>
        </mc:Choice>
        <mc:Fallback xmlns="">
          <p:sp>
            <p:nvSpPr>
              <p:cNvPr id="113" name="Google Shape;113;p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3801599"/>
                <a:ext cx="7704000" cy="1341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>
            <a:extLst>
              <a:ext uri="{FF2B5EF4-FFF2-40B4-BE49-F238E27FC236}">
                <a16:creationId xmlns:a16="http://schemas.microsoft.com/office/drawing/2014/main" id="{817B9DEF-20F6-466F-8C1A-3238625E8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4888"/>
            <a:ext cx="9144000" cy="277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0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Bag-of-</a:t>
            </a:r>
            <a:r>
              <a:rPr lang="hu-HU" sz="1500" dirty="0" err="1">
                <a:solidFill>
                  <a:srgbClr val="F2F2F2"/>
                </a:solidFill>
              </a:rPr>
              <a:t>words</a:t>
            </a:r>
            <a:r>
              <a:rPr lang="hu-HU" sz="1500" dirty="0">
                <a:solidFill>
                  <a:srgbClr val="F2F2F2"/>
                </a:solidFill>
              </a:rPr>
              <a:t> modellek</a:t>
            </a:r>
            <a:endParaRPr sz="15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Dokumentumok reprezentálása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Egyszerű vektortér alapú modellek, hasonlósági metrikák, szó vektorok, azok manipulálása és vizualizálása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TF, TF-IDF</a:t>
            </a:r>
            <a:endParaRPr sz="1500" dirty="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KOSZINUSZ HASONLÓSÁG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Google Shape;113;p2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3801599"/>
                <a:ext cx="7704000" cy="1341901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14:m>
                  <m:oMath xmlns:m="http://schemas.openxmlformats.org/officeDocument/2006/math">
                    <m:r>
                      <a:rPr lang="hu-HU" sz="28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sz="2800" b="1" dirty="0">
                    <a:solidFill>
                      <a:srgbClr val="F2F2F2"/>
                    </a:solidFill>
                  </a:rPr>
                  <a:t> </a:t>
                </a:r>
                <a:r>
                  <a:rPr lang="hu-HU" sz="2800" dirty="0">
                    <a:solidFill>
                      <a:srgbClr val="F2F2F2"/>
                    </a:solidFill>
                  </a:rPr>
                  <a:t>= 0°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800" dirty="0">
                    <a:solidFill>
                      <a:srgbClr val="F2F2F2"/>
                    </a:solidFill>
                  </a:rPr>
                  <a:t>cos(</a:t>
                </a:r>
                <a14:m>
                  <m:oMath xmlns:m="http://schemas.openxmlformats.org/officeDocument/2006/math">
                    <m:r>
                      <a:rPr lang="hu-HU" sz="2800" b="1" i="1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sz="2800" dirty="0">
                    <a:solidFill>
                      <a:srgbClr val="F2F2F2"/>
                    </a:solidFill>
                  </a:rPr>
                  <a:t>) = 1</a:t>
                </a:r>
              </a:p>
            </p:txBody>
          </p:sp>
        </mc:Choice>
        <mc:Fallback xmlns="">
          <p:sp>
            <p:nvSpPr>
              <p:cNvPr id="113" name="Google Shape;113;p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3801599"/>
                <a:ext cx="7704000" cy="1341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ép 5">
            <a:extLst>
              <a:ext uri="{FF2B5EF4-FFF2-40B4-BE49-F238E27FC236}">
                <a16:creationId xmlns:a16="http://schemas.microsoft.com/office/drawing/2014/main" id="{A6142596-448E-4420-868E-D833C5B87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4888"/>
            <a:ext cx="9144000" cy="277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78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KOSZINUSZ HASONLÓSÁG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Google Shape;113;p2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3801599"/>
                <a:ext cx="7704000" cy="1341901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14:m>
                  <m:oMath xmlns:m="http://schemas.openxmlformats.org/officeDocument/2006/math">
                    <m:r>
                      <a:rPr lang="hu-HU" sz="28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sz="2800" b="1" dirty="0">
                    <a:solidFill>
                      <a:srgbClr val="F2F2F2"/>
                    </a:solidFill>
                  </a:rPr>
                  <a:t> </a:t>
                </a:r>
                <a:r>
                  <a:rPr lang="hu-HU" sz="2800" dirty="0">
                    <a:solidFill>
                      <a:srgbClr val="F2F2F2"/>
                    </a:solidFill>
                  </a:rPr>
                  <a:t>= 180°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800" dirty="0">
                    <a:solidFill>
                      <a:srgbClr val="F2F2F2"/>
                    </a:solidFill>
                  </a:rPr>
                  <a:t>cos(</a:t>
                </a:r>
                <a14:m>
                  <m:oMath xmlns:m="http://schemas.openxmlformats.org/officeDocument/2006/math">
                    <m:r>
                      <a:rPr lang="hu-HU" sz="2800" b="1" i="1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sz="2800" dirty="0">
                    <a:solidFill>
                      <a:srgbClr val="F2F2F2"/>
                    </a:solidFill>
                  </a:rPr>
                  <a:t>) = -1</a:t>
                </a:r>
              </a:p>
            </p:txBody>
          </p:sp>
        </mc:Choice>
        <mc:Fallback xmlns="">
          <p:sp>
            <p:nvSpPr>
              <p:cNvPr id="113" name="Google Shape;113;p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3801599"/>
                <a:ext cx="7704000" cy="1341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Shape&#10;&#10;Description automatically generated">
            <a:extLst>
              <a:ext uri="{FF2B5EF4-FFF2-40B4-BE49-F238E27FC236}">
                <a16:creationId xmlns:a16="http://schemas.microsoft.com/office/drawing/2014/main" id="{E32D8E39-DEB4-4E14-8CC4-AAAF783A2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81" y="1180780"/>
            <a:ext cx="9147361" cy="27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52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91440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/>
              <a:t>DEMO #2</a:t>
            </a:r>
            <a:br>
              <a:rPr lang="hu-HU" sz="8800" dirty="0"/>
            </a:br>
            <a:r>
              <a:rPr lang="hu-HU" sz="8800" dirty="0"/>
              <a:t>TF, TF-IDF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545889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3107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400" dirty="0"/>
              <a:t>SZÓVEKTOROK</a:t>
            </a:r>
            <a:endParaRPr sz="4400" dirty="0"/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2"/>
          </p:nvPr>
        </p:nvSpPr>
        <p:spPr>
          <a:xfrm>
            <a:off x="4849175" y="1001125"/>
            <a:ext cx="21372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cxnSp>
        <p:nvCxnSpPr>
          <p:cNvPr id="179" name="Google Shape;179;p32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MŰVELETEK SZÓVEKTOROKKAL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9" name="Google Shape;113;p24">
            <a:extLst>
              <a:ext uri="{FF2B5EF4-FFF2-40B4-BE49-F238E27FC236}">
                <a16:creationId xmlns:a16="http://schemas.microsoft.com/office/drawing/2014/main" id="{B00E2583-70FF-44D5-9E93-F585FE2B3A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Eddig dokumentumokat reprezentáltunk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Egy-egy dimenzió egy-egy szó volt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Az ötlet kiterjeszthető </a:t>
            </a:r>
            <a:r>
              <a:rPr lang="hu-HU" sz="1400" b="1" dirty="0">
                <a:solidFill>
                  <a:srgbClr val="F2F2F2"/>
                </a:solidFill>
              </a:rPr>
              <a:t>szavakra</a:t>
            </a:r>
            <a:r>
              <a:rPr lang="hu-HU" sz="1400" dirty="0">
                <a:solidFill>
                  <a:srgbClr val="F2F2F2"/>
                </a:solidFill>
              </a:rPr>
              <a:t> is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400" b="1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81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MŰVELETEK SZÓVEKTOROKKAL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B47F438-FB2D-49E2-857C-09B6FD09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01" y="1152474"/>
            <a:ext cx="3605999" cy="3605999"/>
          </a:xfrm>
          <a:prstGeom prst="rect">
            <a:avLst/>
          </a:prstGeom>
        </p:spPr>
      </p:pic>
      <p:sp>
        <p:nvSpPr>
          <p:cNvPr id="9" name="Google Shape;113;p24">
            <a:extLst>
              <a:ext uri="{FF2B5EF4-FFF2-40B4-BE49-F238E27FC236}">
                <a16:creationId xmlns:a16="http://schemas.microsoft.com/office/drawing/2014/main" id="{B00E2583-70FF-44D5-9E93-F585FE2B3A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9384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Érvényesek az alap vektorműveletek: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Összeadás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Kivonás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(Hasonlóság mérése)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400" b="1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10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MŰVELETEK SZÓVEKTOROKKAL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B47F438-FB2D-49E2-857C-09B6FD09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01" y="1152474"/>
            <a:ext cx="3605999" cy="3605999"/>
          </a:xfrm>
          <a:prstGeom prst="rect">
            <a:avLst/>
          </a:prstGeom>
        </p:spPr>
      </p:pic>
      <p:sp>
        <p:nvSpPr>
          <p:cNvPr id="9" name="Google Shape;113;p24">
            <a:extLst>
              <a:ext uri="{FF2B5EF4-FFF2-40B4-BE49-F238E27FC236}">
                <a16:creationId xmlns:a16="http://schemas.microsoft.com/office/drawing/2014/main" id="{B00E2583-70FF-44D5-9E93-F585FE2B3A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9384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Adottak:</a:t>
            </a:r>
          </a:p>
          <a:p>
            <a:pPr lvl="1"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Man</a:t>
            </a:r>
          </a:p>
          <a:p>
            <a:pPr lvl="1"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King</a:t>
            </a:r>
          </a:p>
          <a:p>
            <a:pPr lvl="1"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300" dirty="0" err="1">
                <a:solidFill>
                  <a:srgbClr val="F2F2F2"/>
                </a:solidFill>
              </a:rPr>
              <a:t>Woman</a:t>
            </a:r>
            <a:endParaRPr lang="hu-HU" sz="13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Tudni szeretnénk:</a:t>
            </a:r>
          </a:p>
          <a:p>
            <a:pPr lvl="1"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Man-&gt;King, </a:t>
            </a:r>
            <a:r>
              <a:rPr lang="hu-HU" sz="1300" dirty="0" err="1">
                <a:solidFill>
                  <a:srgbClr val="F2F2F2"/>
                </a:solidFill>
              </a:rPr>
              <a:t>Woman</a:t>
            </a:r>
            <a:r>
              <a:rPr lang="hu-HU" sz="1300" dirty="0">
                <a:solidFill>
                  <a:srgbClr val="F2F2F2"/>
                </a:solidFill>
              </a:rPr>
              <a:t>-&gt;?</a:t>
            </a:r>
          </a:p>
          <a:p>
            <a:pPr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Megoldás:</a:t>
            </a:r>
          </a:p>
          <a:p>
            <a:pPr marL="603250" lvl="1" indent="0">
              <a:spcBef>
                <a:spcPts val="600"/>
              </a:spcBef>
              <a:buClr>
                <a:srgbClr val="F2F2F2"/>
              </a:buClr>
              <a:buSzPts val="1300"/>
              <a:buNone/>
            </a:pPr>
            <a:r>
              <a:rPr lang="hu-HU" sz="1300" b="1" dirty="0" err="1">
                <a:solidFill>
                  <a:srgbClr val="F2F2F2"/>
                </a:solidFill>
              </a:rPr>
              <a:t>Transform</a:t>
            </a:r>
            <a:r>
              <a:rPr lang="hu-HU" sz="1300" dirty="0">
                <a:solidFill>
                  <a:srgbClr val="F2F2F2"/>
                </a:solidFill>
              </a:rPr>
              <a:t> = King – Man</a:t>
            </a:r>
          </a:p>
          <a:p>
            <a:pPr marL="603250" lvl="1" indent="0">
              <a:spcBef>
                <a:spcPts val="600"/>
              </a:spcBef>
              <a:buClr>
                <a:srgbClr val="F2F2F2"/>
              </a:buClr>
              <a:buSzPts val="1300"/>
              <a:buNone/>
            </a:pPr>
            <a:r>
              <a:rPr lang="hu-HU" sz="1300" dirty="0" err="1">
                <a:solidFill>
                  <a:srgbClr val="F2F2F2"/>
                </a:solidFill>
              </a:rPr>
              <a:t>Solution</a:t>
            </a:r>
            <a:r>
              <a:rPr lang="hu-HU" sz="1300" dirty="0">
                <a:solidFill>
                  <a:srgbClr val="F2F2F2"/>
                </a:solidFill>
              </a:rPr>
              <a:t> = </a:t>
            </a:r>
            <a:r>
              <a:rPr lang="hu-HU" sz="1300" dirty="0" err="1">
                <a:solidFill>
                  <a:srgbClr val="F2F2F2"/>
                </a:solidFill>
              </a:rPr>
              <a:t>Woman</a:t>
            </a:r>
            <a:r>
              <a:rPr lang="hu-HU" sz="1300" dirty="0">
                <a:solidFill>
                  <a:srgbClr val="F2F2F2"/>
                </a:solidFill>
              </a:rPr>
              <a:t> + </a:t>
            </a:r>
            <a:r>
              <a:rPr lang="hu-HU" sz="1300" b="1" dirty="0" err="1">
                <a:solidFill>
                  <a:srgbClr val="F2F2F2"/>
                </a:solidFill>
              </a:rPr>
              <a:t>Transform</a:t>
            </a:r>
            <a:endParaRPr lang="hu-HU" sz="1300" b="1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28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MŰVELETEK SZÓVEKTOROKKAL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9" name="Google Shape;113;p24">
            <a:extLst>
              <a:ext uri="{FF2B5EF4-FFF2-40B4-BE49-F238E27FC236}">
                <a16:creationId xmlns:a16="http://schemas.microsoft.com/office/drawing/2014/main" id="{B00E2583-70FF-44D5-9E93-F585FE2B3A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9384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Az elképzelés más területeken is alkalmazható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6708A8B-D311-4734-9E47-9B1BD9F82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01" y="1152474"/>
            <a:ext cx="3605999" cy="36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45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MŰVELETEK SZÓVEKTOROKKAL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9" name="Google Shape;113;p24">
            <a:extLst>
              <a:ext uri="{FF2B5EF4-FFF2-40B4-BE49-F238E27FC236}">
                <a16:creationId xmlns:a16="http://schemas.microsoft.com/office/drawing/2014/main" id="{B00E2583-70FF-44D5-9E93-F585FE2B3A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9384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Azonban a gyakorlatban ez nem ilyen egyszerű…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500" dirty="0">
              <a:solidFill>
                <a:srgbClr val="F2F2F2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2E96C65-C6DA-4B55-9B16-13DF2BEC1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01" y="1152474"/>
            <a:ext cx="3605999" cy="36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50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MŰVELETEK SZÓVEKTOROKKAL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szóvektorok minősége függ az előállítás módjától</a:t>
            </a:r>
          </a:p>
          <a:p>
            <a:pPr lvl="1"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Hány dokumentumot használtunk fel?</a:t>
            </a:r>
          </a:p>
          <a:p>
            <a:pPr lvl="1"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Azok mennyire reprezentatívak?</a:t>
            </a:r>
          </a:p>
          <a:p>
            <a:pPr lvl="1"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Stb. </a:t>
            </a:r>
          </a:p>
          <a:p>
            <a:pPr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b="1" dirty="0">
                <a:solidFill>
                  <a:srgbClr val="F2F2F2"/>
                </a:solidFill>
              </a:rPr>
              <a:t>Hatékony szóvektorok kinyerésével és a szóbeágyazás (</a:t>
            </a:r>
            <a:r>
              <a:rPr lang="hu-HU" sz="1500" b="1" dirty="0" err="1">
                <a:solidFill>
                  <a:srgbClr val="F2F2F2"/>
                </a:solidFill>
              </a:rPr>
              <a:t>word</a:t>
            </a:r>
            <a:r>
              <a:rPr lang="hu-HU" sz="1500" b="1" dirty="0">
                <a:solidFill>
                  <a:srgbClr val="F2F2F2"/>
                </a:solidFill>
              </a:rPr>
              <a:t> </a:t>
            </a:r>
            <a:r>
              <a:rPr lang="hu-HU" sz="1500" b="1" dirty="0" err="1">
                <a:solidFill>
                  <a:srgbClr val="F2F2F2"/>
                </a:solidFill>
              </a:rPr>
              <a:t>embedding</a:t>
            </a:r>
            <a:r>
              <a:rPr lang="hu-HU" sz="1500" b="1" dirty="0">
                <a:solidFill>
                  <a:srgbClr val="F2F2F2"/>
                </a:solidFill>
              </a:rPr>
              <a:t>) technikájával a félév második felében fogunk foglalkozni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400" b="1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1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BAG-OF-WORDS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91440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/>
              <a:t>DEMO #3</a:t>
            </a:r>
            <a:br>
              <a:rPr lang="hu-HU" sz="8800" dirty="0"/>
            </a:br>
            <a:r>
              <a:rPr lang="hu-HU" sz="8800" dirty="0"/>
              <a:t>SZÓVEKTOROK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66800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Lakatos.robert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inf.unideb.hu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Ábra 2">
            <a:extLst>
              <a:ext uri="{FF2B5EF4-FFF2-40B4-BE49-F238E27FC236}">
                <a16:creationId xmlns:a16="http://schemas.microsoft.com/office/drawing/2014/main" id="{DFC14F6A-2152-415A-A86E-443C5B6F6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8600" y="1723950"/>
            <a:ext cx="1978200" cy="1978200"/>
          </a:xfrm>
          <a:prstGeom prst="rect">
            <a:avLst/>
          </a:prstGeom>
        </p:spPr>
      </p:pic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618200" y="3653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Dokumentum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id="{16DD79A7-A9CF-4A2D-A537-394AE21CC7CF}"/>
              </a:ext>
            </a:extLst>
          </p:cNvPr>
          <p:cNvSpPr/>
          <p:nvPr/>
        </p:nvSpPr>
        <p:spPr>
          <a:xfrm>
            <a:off x="3842482" y="2478375"/>
            <a:ext cx="1459036" cy="4203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384D0F6E-E857-452C-BAE6-C47AB305FC62}"/>
              </a:ext>
            </a:extLst>
          </p:cNvPr>
          <p:cNvSpPr txBox="1"/>
          <p:nvPr/>
        </p:nvSpPr>
        <p:spPr>
          <a:xfrm>
            <a:off x="5266802" y="3653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Reprezentáció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3FD49B24-5EF7-4478-9C9B-63952FB7321E}"/>
              </a:ext>
            </a:extLst>
          </p:cNvPr>
          <p:cNvSpPr txBox="1"/>
          <p:nvPr/>
        </p:nvSpPr>
        <p:spPr>
          <a:xfrm>
            <a:off x="5266802" y="2375325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99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?</a:t>
            </a:r>
            <a:endParaRPr sz="199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4606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Ábra 2">
            <a:extLst>
              <a:ext uri="{FF2B5EF4-FFF2-40B4-BE49-F238E27FC236}">
                <a16:creationId xmlns:a16="http://schemas.microsoft.com/office/drawing/2014/main" id="{DFC14F6A-2152-415A-A86E-443C5B6F6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8600" y="1723950"/>
            <a:ext cx="1978200" cy="1978200"/>
          </a:xfrm>
          <a:prstGeom prst="rect">
            <a:avLst/>
          </a:prstGeom>
        </p:spPr>
      </p:pic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618200" y="3653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Dokumentum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384D0F6E-E857-452C-BAE6-C47AB305FC62}"/>
              </a:ext>
            </a:extLst>
          </p:cNvPr>
          <p:cNvSpPr txBox="1"/>
          <p:nvPr/>
        </p:nvSpPr>
        <p:spPr>
          <a:xfrm>
            <a:off x="5252402" y="239985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Mondatok sorozata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3FD49B24-5EF7-4478-9C9B-63952FB7321E}"/>
              </a:ext>
            </a:extLst>
          </p:cNvPr>
          <p:cNvSpPr txBox="1"/>
          <p:nvPr/>
        </p:nvSpPr>
        <p:spPr>
          <a:xfrm>
            <a:off x="3442500" y="2375325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15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=</a:t>
            </a:r>
            <a:endParaRPr sz="115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0972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Ábra 2">
            <a:extLst>
              <a:ext uri="{FF2B5EF4-FFF2-40B4-BE49-F238E27FC236}">
                <a16:creationId xmlns:a16="http://schemas.microsoft.com/office/drawing/2014/main" id="{DFC14F6A-2152-415A-A86E-443C5B6F6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8600" y="1723950"/>
            <a:ext cx="1978200" cy="1978200"/>
          </a:xfrm>
          <a:prstGeom prst="rect">
            <a:avLst/>
          </a:prstGeom>
        </p:spPr>
      </p:pic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618200" y="3653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Dokumentum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384D0F6E-E857-452C-BAE6-C47AB305FC62}"/>
              </a:ext>
            </a:extLst>
          </p:cNvPr>
          <p:cNvSpPr txBox="1"/>
          <p:nvPr/>
        </p:nvSpPr>
        <p:spPr>
          <a:xfrm>
            <a:off x="5252402" y="239985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Szavak</a:t>
            </a:r>
            <a:b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sorozata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3FD49B24-5EF7-4478-9C9B-63952FB7321E}"/>
              </a:ext>
            </a:extLst>
          </p:cNvPr>
          <p:cNvSpPr txBox="1"/>
          <p:nvPr/>
        </p:nvSpPr>
        <p:spPr>
          <a:xfrm>
            <a:off x="3442500" y="2375325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15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=</a:t>
            </a:r>
            <a:endParaRPr sz="115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54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618200" y="3653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Mondatok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A976AE2D-BCE4-484C-A336-0315A30D3796}"/>
              </a:ext>
            </a:extLst>
          </p:cNvPr>
          <p:cNvSpPr txBox="1"/>
          <p:nvPr/>
        </p:nvSpPr>
        <p:spPr>
          <a:xfrm>
            <a:off x="1473602" y="1159200"/>
            <a:ext cx="22590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Google Shape;113;p24">
            <a:extLst>
              <a:ext uri="{FF2B5EF4-FFF2-40B4-BE49-F238E27FC236}">
                <a16:creationId xmlns:a16="http://schemas.microsoft.com/office/drawing/2014/main" id="{538C293E-A9D6-4A0D-BD10-FF57CFABC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3000" y="1375900"/>
            <a:ext cx="2538599" cy="23917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ctr">
              <a:buNone/>
            </a:pPr>
            <a:r>
              <a:rPr lang="hu-HU" sz="2400" dirty="0"/>
              <a:t>…</a:t>
            </a:r>
            <a:br>
              <a:rPr lang="hu-HU" sz="2400" dirty="0"/>
            </a:br>
            <a:r>
              <a:rPr lang="hu-HU" sz="2400" dirty="0"/>
              <a:t>Ma ismét esős idő van.</a:t>
            </a:r>
          </a:p>
          <a:p>
            <a:pPr marL="0" indent="0" algn="ctr">
              <a:buNone/>
            </a:pPr>
            <a:r>
              <a:rPr lang="hu-HU" sz="2400" dirty="0"/>
              <a:t>A hőmérséklet is visszaesett.</a:t>
            </a:r>
          </a:p>
          <a:p>
            <a:pPr marL="0" indent="0" algn="ctr">
              <a:buNone/>
            </a:pPr>
            <a:r>
              <a:rPr lang="hu-HU" sz="2400" dirty="0"/>
              <a:t>…</a:t>
            </a:r>
          </a:p>
        </p:txBody>
      </p:sp>
      <p:sp>
        <p:nvSpPr>
          <p:cNvPr id="12" name="Google Shape;113;p24">
            <a:extLst>
              <a:ext uri="{FF2B5EF4-FFF2-40B4-BE49-F238E27FC236}">
                <a16:creationId xmlns:a16="http://schemas.microsoft.com/office/drawing/2014/main" id="{23D80E00-04CE-425B-9501-9CED706FEE63}"/>
              </a:ext>
            </a:extLst>
          </p:cNvPr>
          <p:cNvSpPr txBox="1">
            <a:spLocks/>
          </p:cNvSpPr>
          <p:nvPr/>
        </p:nvSpPr>
        <p:spPr>
          <a:xfrm>
            <a:off x="5194801" y="1375900"/>
            <a:ext cx="3423599" cy="2391700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Font typeface="Fira Sans Condensed Light"/>
              <a:buNone/>
            </a:pPr>
            <a:r>
              <a:rPr lang="hu-HU" sz="2400" dirty="0"/>
              <a:t>…</a:t>
            </a:r>
            <a:br>
              <a:rPr lang="hu-HU" sz="2400" dirty="0"/>
            </a:br>
            <a:r>
              <a:rPr lang="hu-HU" sz="2400" dirty="0"/>
              <a:t>[„</a:t>
            </a:r>
            <a:r>
              <a:rPr lang="hu-HU" sz="2400" i="1" dirty="0"/>
              <a:t>Ma</a:t>
            </a:r>
            <a:r>
              <a:rPr lang="hu-HU" sz="2400" dirty="0"/>
              <a:t>”, „ismét”, „</a:t>
            </a:r>
            <a:r>
              <a:rPr lang="hu-HU" sz="2400" i="1" dirty="0"/>
              <a:t>esős</a:t>
            </a:r>
            <a:r>
              <a:rPr lang="hu-HU" sz="2400" dirty="0"/>
              <a:t>”, „</a:t>
            </a:r>
            <a:r>
              <a:rPr lang="hu-HU" sz="2400" i="1" dirty="0"/>
              <a:t>idő</a:t>
            </a:r>
            <a:r>
              <a:rPr lang="hu-HU" sz="2400" dirty="0"/>
              <a:t>”, „</a:t>
            </a:r>
            <a:r>
              <a:rPr lang="hu-HU" sz="2400" i="1" dirty="0"/>
              <a:t>van</a:t>
            </a:r>
            <a:r>
              <a:rPr lang="hu-HU" sz="2400" dirty="0"/>
              <a:t>”],</a:t>
            </a:r>
          </a:p>
          <a:p>
            <a:pPr marL="0" indent="0" algn="ctr">
              <a:buFont typeface="Fira Sans Condensed Light"/>
              <a:buNone/>
            </a:pPr>
            <a:r>
              <a:rPr lang="hu-HU" sz="2400" dirty="0"/>
              <a:t>[„</a:t>
            </a:r>
            <a:r>
              <a:rPr lang="hu-HU" sz="2400" i="1" dirty="0"/>
              <a:t>A</a:t>
            </a:r>
            <a:r>
              <a:rPr lang="hu-HU" sz="2400" dirty="0"/>
              <a:t>”, „</a:t>
            </a:r>
            <a:r>
              <a:rPr lang="hu-HU" sz="2400" i="1" dirty="0"/>
              <a:t>hőmérséklet</a:t>
            </a:r>
            <a:r>
              <a:rPr lang="hu-HU" sz="2400" dirty="0"/>
              <a:t>”, „</a:t>
            </a:r>
            <a:r>
              <a:rPr lang="hu-HU" sz="2400" i="1" dirty="0"/>
              <a:t>is</a:t>
            </a:r>
            <a:r>
              <a:rPr lang="hu-HU" sz="2400" dirty="0"/>
              <a:t>”, „</a:t>
            </a:r>
            <a:r>
              <a:rPr lang="hu-HU" sz="2400" i="1" dirty="0"/>
              <a:t>visszaesett</a:t>
            </a:r>
            <a:r>
              <a:rPr lang="hu-HU" sz="2400" dirty="0"/>
              <a:t>”],</a:t>
            </a:r>
          </a:p>
          <a:p>
            <a:pPr marL="0" indent="0" algn="ctr">
              <a:buFont typeface="Fira Sans Condensed Light"/>
              <a:buNone/>
            </a:pPr>
            <a:r>
              <a:rPr lang="hu-HU" sz="2400" dirty="0"/>
              <a:t>…]</a:t>
            </a:r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B21B4449-6A8F-4376-AF38-7FA887B3E844}"/>
              </a:ext>
            </a:extLst>
          </p:cNvPr>
          <p:cNvSpPr/>
          <p:nvPr/>
        </p:nvSpPr>
        <p:spPr>
          <a:xfrm>
            <a:off x="4031398" y="2361600"/>
            <a:ext cx="1023604" cy="4203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C9C53275-F0E4-408C-8077-B198898EB966}"/>
              </a:ext>
            </a:extLst>
          </p:cNvPr>
          <p:cNvSpPr txBox="1"/>
          <p:nvPr/>
        </p:nvSpPr>
        <p:spPr>
          <a:xfrm>
            <a:off x="5777100" y="3653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Szavak listája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47250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Hogyan reprezentálhatnánk ezeket az információkat </a:t>
            </a:r>
            <a:r>
              <a:rPr lang="hu-HU" sz="1500" b="1" dirty="0">
                <a:solidFill>
                  <a:srgbClr val="F2F2F2"/>
                </a:solidFill>
              </a:rPr>
              <a:t>hatékonyan</a:t>
            </a:r>
            <a:r>
              <a:rPr lang="hu-HU" sz="1500" dirty="0">
                <a:solidFill>
                  <a:srgbClr val="F2F2F2"/>
                </a:solidFill>
              </a:rPr>
              <a:t>?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Számításigény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Memóriaigény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Használjunk </a:t>
            </a:r>
            <a:r>
              <a:rPr lang="hu-HU" sz="1500" b="1" dirty="0" err="1">
                <a:solidFill>
                  <a:srgbClr val="F2F2F2"/>
                </a:solidFill>
              </a:rPr>
              <a:t>vocabulary</a:t>
            </a:r>
            <a:r>
              <a:rPr lang="hu-HU" sz="1500" dirty="0">
                <a:solidFill>
                  <a:srgbClr val="F2F2F2"/>
                </a:solidFill>
              </a:rPr>
              <a:t>-t!</a:t>
            </a:r>
            <a:endParaRPr sz="15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945718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0896E1-F594-4289-A1FC-75DE62594D1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768F9-ED1D-4318-B6AB-627256106B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3F9885-6BDA-4D9E-A3D6-06DEDA742E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816</Words>
  <Application>Microsoft Office PowerPoint</Application>
  <PresentationFormat>On-screen Show (16:9)</PresentationFormat>
  <Paragraphs>319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Fira Sans Condensed</vt:lpstr>
      <vt:lpstr>Fira Sans Condensed Light</vt:lpstr>
      <vt:lpstr>Advent Pro Light</vt:lpstr>
      <vt:lpstr>Cambria Math</vt:lpstr>
      <vt:lpstr>Arial</vt:lpstr>
      <vt:lpstr>Josefin Slab</vt:lpstr>
      <vt:lpstr>Anton</vt:lpstr>
      <vt:lpstr>Courier New</vt:lpstr>
      <vt:lpstr>Rajdhani</vt:lpstr>
      <vt:lpstr>Ai Tech Agency by Slidesgo</vt:lpstr>
      <vt:lpstr>AI &amp; NLP</vt:lpstr>
      <vt:lpstr>TÉMÁK</vt:lpstr>
      <vt:lpstr>TÉMÁK</vt:lpstr>
      <vt:lpstr>BAG-OF-WORDS</vt:lpstr>
      <vt:lpstr>BAG-OF-WORDS</vt:lpstr>
      <vt:lpstr>BAG-OF-WORDS</vt:lpstr>
      <vt:lpstr>BAG-OF-WORDS</vt:lpstr>
      <vt:lpstr>BAG-OF-WORDS</vt:lpstr>
      <vt:lpstr>BAG-OF-WORDS</vt:lpstr>
      <vt:lpstr>BAG-OF-WORDS</vt:lpstr>
      <vt:lpstr>BAG-OF-WORDS</vt:lpstr>
      <vt:lpstr>BAG-OF-WORDS</vt:lpstr>
      <vt:lpstr>BAG-OF-WORDS</vt:lpstr>
      <vt:lpstr>BAG-OF-WORDS</vt:lpstr>
      <vt:lpstr>BAG-OF-WORDS</vt:lpstr>
      <vt:lpstr>DEMO #1 BAG-OF-WORDS</vt:lpstr>
      <vt:lpstr>VEKTOROK</vt:lpstr>
      <vt:lpstr>MIÉRT?</vt:lpstr>
      <vt:lpstr>MIÉRT?</vt:lpstr>
      <vt:lpstr>MAGASABB DIMENZIÓK</vt:lpstr>
      <vt:lpstr>HOGYAN TOVÁBB?</vt:lpstr>
      <vt:lpstr>HASONLÓSÁGI METRIKÁK</vt:lpstr>
      <vt:lpstr>HASONLÓSÁGI METRIKÁK</vt:lpstr>
      <vt:lpstr>HASONLÓSÁGI METRIKÁK</vt:lpstr>
      <vt:lpstr>HASONLÓSÁGI METRIKÁK</vt:lpstr>
      <vt:lpstr>HASONLÓSÁGI METRIKÁK</vt:lpstr>
      <vt:lpstr>KOSZINUSZ HASONLÓSÁG</vt:lpstr>
      <vt:lpstr>KOSZINUSZ HASONLÓSÁG</vt:lpstr>
      <vt:lpstr>KOSZINUSZ HASONLÓSÁG</vt:lpstr>
      <vt:lpstr>KOSZINUSZ HASONLÓSÁG</vt:lpstr>
      <vt:lpstr>KOSZINUSZ HASONLÓSÁG</vt:lpstr>
      <vt:lpstr>DEMO #2 TF, TF-IDF</vt:lpstr>
      <vt:lpstr>SZÓVEKTOROK</vt:lpstr>
      <vt:lpstr>MŰVELETEK SZÓVEKTOROKKAL</vt:lpstr>
      <vt:lpstr>MŰVELETEK SZÓVEKTOROKKAL</vt:lpstr>
      <vt:lpstr>MŰVELETEK SZÓVEKTOROKKAL</vt:lpstr>
      <vt:lpstr>MŰVELETEK SZÓVEKTOROKKAL</vt:lpstr>
      <vt:lpstr>MŰVELETEK SZÓVEKTOROKKAL</vt:lpstr>
      <vt:lpstr>MŰVELETEK SZÓVEKTOROKKAL</vt:lpstr>
      <vt:lpstr>DEMO #3 SZÓVEKTOROK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Lakatos Róbert</cp:lastModifiedBy>
  <cp:revision>75</cp:revision>
  <dcterms:modified xsi:type="dcterms:W3CDTF">2022-09-21T13:43:07Z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